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60" r:id="rId3"/>
    <p:sldId id="265" r:id="rId5"/>
    <p:sldId id="292" r:id="rId6"/>
    <p:sldId id="285" r:id="rId7"/>
    <p:sldId id="290" r:id="rId8"/>
    <p:sldId id="266" r:id="rId9"/>
    <p:sldId id="293" r:id="rId10"/>
    <p:sldId id="294" r:id="rId11"/>
    <p:sldId id="295" r:id="rId12"/>
    <p:sldId id="291" r:id="rId13"/>
    <p:sldId id="288" r:id="rId14"/>
    <p:sldId id="283"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04900"/>
    <a:srgbClr val="BF9000"/>
    <a:srgbClr val="70310E"/>
    <a:srgbClr val="EAF2FA"/>
    <a:srgbClr val="D6DCE5"/>
    <a:srgbClr val="B3DEF0"/>
    <a:srgbClr val="FFFFFF"/>
    <a:srgbClr val="FFF2CC"/>
    <a:srgbClr val="CBE3EB"/>
    <a:srgbClr val="B5D7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6366" autoAdjust="0"/>
  </p:normalViewPr>
  <p:slideViewPr>
    <p:cSldViewPr snapToGrid="0" showGuides="1">
      <p:cViewPr>
        <p:scale>
          <a:sx n="75" d="100"/>
          <a:sy n="75" d="100"/>
        </p:scale>
        <p:origin x="1896" y="846"/>
      </p:cViewPr>
      <p:guideLst>
        <p:guide orient="horz" pos="2121"/>
        <p:guide pos="3785"/>
        <p:guide pos="7465"/>
        <p:guide orient="horz" pos="464"/>
        <p:guide orient="horz" pos="246"/>
        <p:guide pos="140"/>
        <p:guide pos="4314"/>
        <p:guide orient="horz" pos="4137"/>
      </p:guideLst>
    </p:cSldViewPr>
  </p:slideViewPr>
  <p:notesTextViewPr>
    <p:cViewPr>
      <p:scale>
        <a:sx n="1" d="1"/>
        <a:sy n="1" d="1"/>
      </p:scale>
      <p:origin x="0" y="0"/>
    </p:cViewPr>
  </p:notesTextViewPr>
  <p:sorterViewPr>
    <p:cViewPr>
      <p:scale>
        <a:sx n="100" d="100"/>
        <a:sy n="100" d="100"/>
      </p:scale>
      <p:origin x="0" y="-1733"/>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wdp>
</file>

<file path=ppt/media/image6.png>
</file>

<file path=ppt/media/image7.wdp>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EE5ACE-4FA4-4B4B-B7F8-662BCF672CF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7D643E-5F2C-49CF-83FF-E485C6A051CE}"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how races play an important role leading to the uneven time consuming to different group of people.</a:t>
            </a:r>
            <a:endParaRPr lang="en-US" altLang="zh-CN" dirty="0"/>
          </a:p>
          <a:p>
            <a:endParaRPr lang="en-US" altLang="zh-CN" dirty="0"/>
          </a:p>
          <a:p>
            <a:r>
              <a:rPr lang="en-US" altLang="zh-CN" dirty="0"/>
              <a:t>draw from the map from Chicago metropolitan agency for planning, it also illustrate the method I’m about to use to overlap the three </a:t>
            </a:r>
            <a:endParaRPr lang="zh-CN" altLang="en-US" dirty="0"/>
          </a:p>
        </p:txBody>
      </p:sp>
      <p:sp>
        <p:nvSpPr>
          <p:cNvPr id="4" name="灯片编号占位符 3"/>
          <p:cNvSpPr>
            <a:spLocks noGrp="1"/>
          </p:cNvSpPr>
          <p:nvPr>
            <p:ph type="sldNum" sz="quarter" idx="10"/>
          </p:nvPr>
        </p:nvSpPr>
        <p:spPr/>
        <p:txBody>
          <a:bodyPr/>
          <a:lstStyle/>
          <a:p>
            <a:fld id="{1C7D643E-5F2C-49CF-83FF-E485C6A051C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7D643E-5F2C-49CF-83FF-E485C6A051C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I grab this topic from two main resources, the one is from the competition on Kaggle, which gives me a relatively clean and clear dataset that I can use for deeper analysis.</a:t>
            </a:r>
            <a:endParaRPr lang="en-US"/>
          </a:p>
          <a:p>
            <a:r>
              <a:rPr lang="en-US"/>
              <a:t>Although the time is in 2016, the dataset gives me over one million observasions with clear start point and end point, together with accurate time of the trip.</a:t>
            </a:r>
            <a:endParaRPr lang="en-US"/>
          </a:p>
          <a:p>
            <a:r>
              <a:rPr lang="en-US"/>
              <a:t>The other one is I’d like to combine the project we learned from MUSA508 last semester, and stretch the problem with both time and spatial scale.</a:t>
            </a:r>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The goal are mainly in four parts.</a:t>
            </a:r>
            <a:endParaRPr lang="en-US"/>
          </a:p>
          <a:p>
            <a:r>
              <a:rPr lang="en-US"/>
              <a:t>Firstly,I wanna explore the taxi ride pattern of the existing data and visualize it, and then generalize the method of the exploration,</a:t>
            </a:r>
            <a:endParaRPr lang="en-US"/>
          </a:p>
          <a:p>
            <a:r>
              <a:rPr lang="en-US"/>
              <a:t>Then by building multiple machine learning models, I’d like to predict the taxi demand in census tract by time series, and predict the trip duration of each trip.  In theory, by calculating the matrixs like MAE or Root Mean Squared Log error, I will be able to measure the performance of the each model and make the final selection.</a:t>
            </a:r>
            <a:endParaRPr lang="en-US"/>
          </a:p>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data table of taxi trip is listed in the left table, as you can see it shows clearly the key information like location, time and duration of each trip.</a:t>
            </a:r>
            <a:endParaRPr lang="en-US" altLang="zh-CN" dirty="0"/>
          </a:p>
          <a:p>
            <a:r>
              <a:rPr lang="en-US" altLang="zh-CN" dirty="0"/>
              <a:t>Besides the dataset provided by Kaggle, I also included census data with three main district , which covers public commuting transit,</a:t>
            </a:r>
            <a:endParaRPr lang="en-US" altLang="zh-CN" dirty="0"/>
          </a:p>
          <a:p>
            <a:r>
              <a:rPr lang="en-US" altLang="zh-CN" dirty="0"/>
              <a:t>Additionally, I imported weather data since weather condition plays huge impact on the time and  the likelihood people taking taxi.</a:t>
            </a:r>
            <a:endParaRPr lang="en-US" altLang="zh-CN" dirty="0"/>
          </a:p>
          <a:p>
            <a:r>
              <a:rPr lang="en-US" altLang="zh-CN" dirty="0"/>
              <a:t>Amenity resources should also taken into consideration, I’d like to add it later.</a:t>
            </a:r>
            <a:endParaRPr lang="en-US" altLang="zh-CN" dirty="0"/>
          </a:p>
        </p:txBody>
      </p:sp>
      <p:sp>
        <p:nvSpPr>
          <p:cNvPr id="4" name="灯片编号占位符 3"/>
          <p:cNvSpPr>
            <a:spLocks noGrp="1"/>
          </p:cNvSpPr>
          <p:nvPr>
            <p:ph type="sldNum" sz="quarter" idx="5"/>
          </p:nvPr>
        </p:nvSpPr>
        <p:spPr/>
        <p:txBody>
          <a:bodyPr/>
          <a:lstStyle/>
          <a:p>
            <a:fld id="{1C7D643E-5F2C-49CF-83FF-E485C6A051CE}"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whole process of the project are listed in four steps.</a:t>
            </a:r>
            <a:endParaRPr lang="zh-CN" altLang="en-US" dirty="0"/>
          </a:p>
        </p:txBody>
      </p:sp>
      <p:sp>
        <p:nvSpPr>
          <p:cNvPr id="4" name="灯片编号占位符 3"/>
          <p:cNvSpPr>
            <a:spLocks noGrp="1"/>
          </p:cNvSpPr>
          <p:nvPr>
            <p:ph type="sldNum" sz="quarter" idx="10"/>
          </p:nvPr>
        </p:nvSpPr>
        <p:spPr/>
        <p:txBody>
          <a:bodyPr/>
          <a:lstStyle/>
          <a:p>
            <a:fld id="{1C7D643E-5F2C-49CF-83FF-E485C6A051CE}"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present, I’ve already finished mainly the former two steps.</a:t>
            </a:r>
            <a:endParaRPr lang="en-US" altLang="zh-CN" dirty="0"/>
          </a:p>
          <a:p>
            <a:r>
              <a:rPr lang="en-US" altLang="zh-CN" dirty="0"/>
              <a:t>Which includes key process of firstly taxitrip data cleaning, parsing and combining it with other data and several visualization  exploration analysis.</a:t>
            </a:r>
            <a:endParaRPr lang="en-US" altLang="zh-CN" dirty="0"/>
          </a:p>
          <a:p>
            <a:r>
              <a:rPr lang="en-US" altLang="zh-CN" dirty="0"/>
              <a:t>I’ve built up a linear regression model with current features, but it has not count time series in it very much. So I will further think about it later.</a:t>
            </a:r>
            <a:endParaRPr lang="en-US" altLang="zh-CN" dirty="0"/>
          </a:p>
        </p:txBody>
      </p:sp>
      <p:sp>
        <p:nvSpPr>
          <p:cNvPr id="4" name="灯片编号占位符 3"/>
          <p:cNvSpPr>
            <a:spLocks noGrp="1"/>
          </p:cNvSpPr>
          <p:nvPr>
            <p:ph type="sldNum" sz="quarter" idx="10"/>
          </p:nvPr>
        </p:nvSpPr>
        <p:spPr/>
        <p:txBody>
          <a:bodyPr/>
          <a:lstStyle/>
          <a:p>
            <a:fld id="{1C7D643E-5F2C-49CF-83FF-E485C6A051CE}"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cleaned dataset of taxi trip</a:t>
            </a:r>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the current panel with all the 48 features in it. </a:t>
            </a:r>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0CDE4274-6686-4A88-B352-6CF8A7FC23C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2EACAB8-BDC7-46D8-AED4-E3A5E447E221}"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0CDE4274-6686-4A88-B352-6CF8A7FC23C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2EACAB8-BDC7-46D8-AED4-E3A5E447E221}"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0CDE4274-6686-4A88-B352-6CF8A7FC23C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2EACAB8-BDC7-46D8-AED4-E3A5E447E221}"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0CDE4274-6686-4A88-B352-6CF8A7FC23C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2EACAB8-BDC7-46D8-AED4-E3A5E447E221}"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0CDE4274-6686-4A88-B352-6CF8A7FC23C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2EACAB8-BDC7-46D8-AED4-E3A5E447E221}"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0CDE4274-6686-4A88-B352-6CF8A7FC23C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2EACAB8-BDC7-46D8-AED4-E3A5E447E221}"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0CDE4274-6686-4A88-B352-6CF8A7FC23C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2EACAB8-BDC7-46D8-AED4-E3A5E447E22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0CDE4274-6686-4A88-B352-6CF8A7FC23C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2EACAB8-BDC7-46D8-AED4-E3A5E447E22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CDE4274-6686-4A88-B352-6CF8A7FC23C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2EACAB8-BDC7-46D8-AED4-E3A5E447E221}"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0CDE4274-6686-4A88-B352-6CF8A7FC23C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2EACAB8-BDC7-46D8-AED4-E3A5E447E221}"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0CDE4274-6686-4A88-B352-6CF8A7FC23C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2EACAB8-BDC7-46D8-AED4-E3A5E447E221}"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DE4274-6686-4A88-B352-6CF8A7FC23C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EACAB8-BDC7-46D8-AED4-E3A5E447E22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7.xml"/><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7.xml"/><Relationship Id="rId4" Type="http://schemas.microsoft.com/office/2007/relationships/hdphoto" Target="../media/image7.wdp"/><Relationship Id="rId3" Type="http://schemas.openxmlformats.org/officeDocument/2006/relationships/image" Target="../media/image6.png"/><Relationship Id="rId2" Type="http://schemas.microsoft.com/office/2007/relationships/hdphoto" Target="../media/image5.wdp"/><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7.xml"/><Relationship Id="rId2" Type="http://schemas.openxmlformats.org/officeDocument/2006/relationships/image" Target="../media/image9.png"/><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How To Start A Cab Service - Secular Europe Campaign"/>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546652"/>
            <a:ext cx="12192000" cy="7404652"/>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descr="e7d195523061f1c0214d268728035a112e1f1a63855fa0d5B3BC3571FB2346650E40B27C71D4ADB669896543E409C0762562804D99F14164E036E91A4D200FB459B9C67F1066513BDCC2663F2655ED5A2F3E64E50905ECC13FD08E412A2449DFC0DEA4732AF4E76A12DAA23714D9A24C7EAC7F7CD8FF94AEC7D4E9162B55FEA74E289784371BE33B"/>
          <p:cNvSpPr/>
          <p:nvPr/>
        </p:nvSpPr>
        <p:spPr>
          <a:xfrm>
            <a:off x="0" y="-546652"/>
            <a:ext cx="12192000" cy="4148528"/>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9" name="e7d195523061f1c0" descr="e7d195523061f1c0214d268728035a112e1f1a63855fa0d5B3BC3571FB2346650E40B27C71D4ADB669896543E409C0762562804D99F14164E036E91A4D200FB459B9C67F1066513BDCC2663F2655ED5A2F3E64E50905ECC13FD08E412A2449DFC0DEA4732AF4E76A12DAA23714D9A24C7EAC7F7CD8FF94AEC7D4E9162B55FEA74E289784371BE33B" hidden="1"/>
          <p:cNvSpPr txBox="1"/>
          <p:nvPr/>
        </p:nvSpPr>
        <p:spPr>
          <a:xfrm>
            <a:off x="-355600" y="1803400"/>
            <a:ext cx="262251" cy="1016000"/>
          </a:xfrm>
          <a:prstGeom prst="rect">
            <a:avLst/>
          </a:prstGeom>
          <a:noFill/>
        </p:spPr>
        <p:txBody>
          <a:bodyPr vert="wordArtVert" rtlCol="0">
            <a:spAutoFit/>
          </a:bodyPr>
          <a:lstStyle/>
          <a:p>
            <a:r>
              <a:rPr lang="en-US" altLang="zh-CN" sz="100"/>
              <a:t>e7d195523061f1c0214d268728035a112e1f1a63855fa0d5B3BC3571FB2346650E40B27C71D4ADB669896543E409C0762562804D99F14164E036E91A4D200FB459B9C67F1066513BDCC2663F2655ED5A2F3E64E50905ECC13FD08E412A2449DFC0DEA4732AF4E76A12DAA23714D9A24C7EAC7F7CD8FF94AEC7D4E9162B55FEA74E289784371BE33B</a:t>
            </a:r>
            <a:endParaRPr lang="zh-CN" altLang="en-US" sz="100"/>
          </a:p>
        </p:txBody>
      </p:sp>
      <p:sp>
        <p:nvSpPr>
          <p:cNvPr id="4" name="文本框 3" descr="e7d195523061f1c0214d268728035a112e1f1a63855fa0d5B3BC3571FB2346650E40B27C71D4ADB669896543E409C0762562804D99F14164E036E91A4D200FB459B9C67F1066513BDCC2663F2655ED5A2F3E64E50905ECC13FD08E412A2449DFC0DEA4732AF4E76A12DAA23714D9A24C7EAC7F7CD8FF94AEC7D4E9162B55FEA74E289784371BE33B"/>
          <p:cNvSpPr txBox="1"/>
          <p:nvPr/>
        </p:nvSpPr>
        <p:spPr>
          <a:xfrm>
            <a:off x="842822" y="703155"/>
            <a:ext cx="10252355" cy="1715770"/>
          </a:xfrm>
          <a:prstGeom prst="rect">
            <a:avLst/>
          </a:prstGeom>
          <a:noFill/>
        </p:spPr>
        <p:txBody>
          <a:bodyPr wrap="square" rtlCol="0">
            <a:spAutoFit/>
          </a:bodyPr>
          <a:lstStyle/>
          <a:p>
            <a:pPr algn="ctr">
              <a:lnSpc>
                <a:spcPct val="110000"/>
              </a:lnSpc>
            </a:pPr>
            <a:r>
              <a:rPr lang="en-US" altLang="zh-CN" sz="4800" spc="300" dirty="0">
                <a:solidFill>
                  <a:srgbClr val="282828"/>
                </a:solidFill>
                <a:latin typeface="Arial Rounded MT Bold" panose="020F0704030504030204" pitchFamily="34" charset="0"/>
                <a:ea typeface="汉仪良品线简" panose="00020600040101010101" pitchFamily="18" charset="-122"/>
              </a:rPr>
              <a:t>NYC – Taxi trip duration and taxi ride demand analysis</a:t>
            </a:r>
            <a:endParaRPr lang="zh-CN" altLang="en-US" sz="4800" spc="300" dirty="0">
              <a:solidFill>
                <a:srgbClr val="282828"/>
              </a:solidFill>
              <a:latin typeface="Arial Rounded MT Bold" panose="020F0704030504030204" pitchFamily="34" charset="0"/>
              <a:ea typeface="汉仪良品线简" panose="00020600040101010101" pitchFamily="18" charset="-122"/>
            </a:endParaRPr>
          </a:p>
        </p:txBody>
      </p:sp>
      <p:sp>
        <p:nvSpPr>
          <p:cNvPr id="7" name="矩形 6"/>
          <p:cNvSpPr/>
          <p:nvPr/>
        </p:nvSpPr>
        <p:spPr>
          <a:xfrm>
            <a:off x="218322" y="5900845"/>
            <a:ext cx="9203960" cy="844462"/>
          </a:xfrm>
          <a:prstGeom prst="rect">
            <a:avLst/>
          </a:prstGeom>
        </p:spPr>
        <p:txBody>
          <a:bodyPr wrap="square">
            <a:spAutoFit/>
          </a:bodyPr>
          <a:lstStyle/>
          <a:p>
            <a:pPr>
              <a:lnSpc>
                <a:spcPct val="120000"/>
              </a:lnSpc>
            </a:pPr>
            <a:r>
              <a:rPr lang="en-US" altLang="zh-CN" sz="2400" b="1" i="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Yebei</a:t>
            </a:r>
            <a:r>
              <a:rPr lang="en-US" altLang="zh-CN" sz="2400" b="1" i="1" dirty="0">
                <a:solidFill>
                  <a:schemeClr val="bg1"/>
                </a:solidFill>
                <a:latin typeface="Open Sans" panose="020B0606030504020204" pitchFamily="34" charset="0"/>
                <a:ea typeface="Open Sans" panose="020B0606030504020204" pitchFamily="34" charset="0"/>
                <a:cs typeface="Open Sans" panose="020B0606030504020204" pitchFamily="34" charset="0"/>
              </a:rPr>
              <a:t> Yao</a:t>
            </a:r>
            <a:endParaRPr lang="en-US" altLang="zh-CN" sz="2400" b="1" i="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nSpc>
                <a:spcPct val="120000"/>
              </a:lnSpc>
            </a:pPr>
            <a:r>
              <a:rPr lang="en-US" altLang="zh-CN" dirty="0">
                <a:solidFill>
                  <a:schemeClr val="bg1"/>
                </a:solidFill>
                <a:latin typeface="Open Sans" panose="020B0606030504020204" pitchFamily="34" charset="0"/>
                <a:ea typeface="Open Sans" panose="020B0606030504020204" pitchFamily="34" charset="0"/>
                <a:cs typeface="Open Sans" panose="020B0606030504020204" pitchFamily="34" charset="0"/>
              </a:rPr>
              <a:t>Mid-point presentation of </a:t>
            </a:r>
            <a:r>
              <a:rPr lang="en-US" altLang="zh-CN" dirty="0" err="1">
                <a:solidFill>
                  <a:schemeClr val="bg1"/>
                </a:solidFill>
                <a:latin typeface="Open Sans" panose="020B0606030504020204" pitchFamily="34" charset="0"/>
                <a:ea typeface="Open Sans" panose="020B0606030504020204" pitchFamily="34" charset="0"/>
                <a:cs typeface="Open Sans" panose="020B0606030504020204" pitchFamily="34" charset="0"/>
              </a:rPr>
              <a:t>CPLN</a:t>
            </a:r>
            <a:r>
              <a:rPr lang="en-US" altLang="zh-CN" dirty="0">
                <a:solidFill>
                  <a:schemeClr val="bg1"/>
                </a:solidFill>
                <a:latin typeface="Open Sans" panose="020B0606030504020204" pitchFamily="34" charset="0"/>
                <a:ea typeface="Open Sans" panose="020B0606030504020204" pitchFamily="34" charset="0"/>
                <a:cs typeface="Open Sans" panose="020B0606030504020204" pitchFamily="34" charset="0"/>
              </a:rPr>
              <a:t>-680-Capstone</a:t>
            </a:r>
            <a:endParaRPr lang="en-US" altLang="zh-CN"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1497456" y="0"/>
            <a:ext cx="353666" cy="719528"/>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 name="灯片编号占位符 5"/>
          <p:cNvSpPr>
            <a:spLocks noGrp="1"/>
          </p:cNvSpPr>
          <p:nvPr>
            <p:ph type="sldNum" sz="quarter" idx="12"/>
          </p:nvPr>
        </p:nvSpPr>
        <p:spPr>
          <a:xfrm>
            <a:off x="11370039" y="382940"/>
            <a:ext cx="701719" cy="307777"/>
          </a:xfrm>
          <a:noFill/>
        </p:spPr>
        <p:txBody>
          <a:bodyPr wrap="square" rtlCol="0">
            <a:spAutoFit/>
          </a:bodyPr>
          <a:lstStyle/>
          <a:p>
            <a:pPr algn="ctr"/>
            <a:fld id="{52EACAB8-BDC7-46D8-AED4-E3A5E447E221}" type="slidenum">
              <a:rPr lang="zh-CN" altLang="en-US" sz="1400">
                <a:solidFill>
                  <a:schemeClr val="bg1"/>
                </a:solidFill>
                <a:latin typeface="AXIS Std M" panose="020B0600000000000000" pitchFamily="34" charset="-128"/>
                <a:ea typeface="AXIS Std M" panose="020B0600000000000000" pitchFamily="34" charset="-128"/>
              </a:rPr>
            </a:fld>
            <a:endParaRPr lang="zh-CN" altLang="en-US" sz="1400" dirty="0">
              <a:solidFill>
                <a:schemeClr val="bg1"/>
              </a:solidFill>
              <a:latin typeface="AXIS Std M" panose="020B0600000000000000" pitchFamily="34" charset="-128"/>
              <a:ea typeface="AXIS Std M" panose="020B0600000000000000" pitchFamily="34" charset="-128"/>
            </a:endParaRPr>
          </a:p>
        </p:txBody>
      </p:sp>
      <p:sp>
        <p:nvSpPr>
          <p:cNvPr id="4" name="文本框 3"/>
          <p:cNvSpPr txBox="1"/>
          <p:nvPr/>
        </p:nvSpPr>
        <p:spPr>
          <a:xfrm>
            <a:off x="1" y="205876"/>
            <a:ext cx="2469070" cy="369332"/>
          </a:xfrm>
          <a:prstGeom prst="rect">
            <a:avLst/>
          </a:prstGeom>
          <a:solidFill>
            <a:schemeClr val="tx1"/>
          </a:solidFill>
        </p:spPr>
        <p:txBody>
          <a:bodyPr wrap="square" rtlCol="0">
            <a:spAutoFit/>
          </a:bodyPr>
          <a:lstStyle/>
          <a:p>
            <a:r>
              <a:rPr lang="en-US" altLang="zh-CN" b="1" dirty="0">
                <a:solidFill>
                  <a:schemeClr val="bg1"/>
                </a:solidFill>
                <a:latin typeface="Open Sans" panose="020B0606030504020204" pitchFamily="34" charset="0"/>
                <a:ea typeface="Open Sans" panose="020B0606030504020204" pitchFamily="34" charset="0"/>
                <a:cs typeface="Open Sans" panose="020B0606030504020204" pitchFamily="34" charset="0"/>
              </a:rPr>
              <a:t>Current Progress</a:t>
            </a:r>
            <a:endParaRPr lang="en-US" altLang="zh-CN"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5" name="图片 4"/>
          <p:cNvPicPr>
            <a:picLocks noChangeAspect="1"/>
          </p:cNvPicPr>
          <p:nvPr/>
        </p:nvPicPr>
        <p:blipFill rotWithShape="1">
          <a:blip r:embed="rId1"/>
          <a:srcRect l="4278" r="5450"/>
          <a:stretch>
            <a:fillRect/>
          </a:stretch>
        </p:blipFill>
        <p:spPr>
          <a:xfrm>
            <a:off x="6136781" y="719528"/>
            <a:ext cx="5724420" cy="5338372"/>
          </a:xfrm>
          <a:prstGeom prst="rect">
            <a:avLst/>
          </a:prstGeom>
        </p:spPr>
      </p:pic>
      <p:sp>
        <p:nvSpPr>
          <p:cNvPr id="8" name="矩形 7"/>
          <p:cNvSpPr/>
          <p:nvPr/>
        </p:nvSpPr>
        <p:spPr>
          <a:xfrm>
            <a:off x="5361103" y="6159500"/>
            <a:ext cx="6490017" cy="38294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Correlation Matrix of current features</a:t>
            </a:r>
            <a:endParaRPr lang="zh-CN" altLang="en-US" b="1" dirty="0">
              <a:solidFill>
                <a:schemeClr val="tx1"/>
              </a:solidFill>
            </a:endParaRPr>
          </a:p>
        </p:txBody>
      </p:sp>
      <p:sp>
        <p:nvSpPr>
          <p:cNvPr id="9" name="矩形 8"/>
          <p:cNvSpPr/>
          <p:nvPr/>
        </p:nvSpPr>
        <p:spPr>
          <a:xfrm>
            <a:off x="203200" y="6159500"/>
            <a:ext cx="4955020" cy="38294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Some Exploratory Analysis plot of taxi trip</a:t>
            </a:r>
            <a:endParaRPr lang="zh-CN" altLang="en-US" b="1" dirty="0">
              <a:solidFill>
                <a:schemeClr val="tx1"/>
              </a:solidFill>
            </a:endParaRPr>
          </a:p>
        </p:txBody>
      </p:sp>
      <p:pic>
        <p:nvPicPr>
          <p:cNvPr id="11" name="图片 10"/>
          <p:cNvPicPr>
            <a:picLocks noChangeAspect="1"/>
          </p:cNvPicPr>
          <p:nvPr/>
        </p:nvPicPr>
        <p:blipFill>
          <a:blip r:embed="rId2"/>
          <a:stretch>
            <a:fillRect/>
          </a:stretch>
        </p:blipFill>
        <p:spPr>
          <a:xfrm>
            <a:off x="330798" y="719528"/>
            <a:ext cx="5671745" cy="2938072"/>
          </a:xfrm>
          <a:prstGeom prst="rect">
            <a:avLst/>
          </a:prstGeom>
        </p:spPr>
      </p:pic>
      <p:pic>
        <p:nvPicPr>
          <p:cNvPr id="13" name="图片 12"/>
          <p:cNvPicPr>
            <a:picLocks noChangeAspect="1"/>
          </p:cNvPicPr>
          <p:nvPr/>
        </p:nvPicPr>
        <p:blipFill>
          <a:blip r:embed="rId3"/>
          <a:stretch>
            <a:fillRect/>
          </a:stretch>
        </p:blipFill>
        <p:spPr>
          <a:xfrm>
            <a:off x="330799" y="3903520"/>
            <a:ext cx="3029309" cy="1907030"/>
          </a:xfrm>
          <a:prstGeom prst="rect">
            <a:avLst/>
          </a:prstGeom>
        </p:spPr>
      </p:pic>
      <p:pic>
        <p:nvPicPr>
          <p:cNvPr id="15" name="图片 14"/>
          <p:cNvPicPr>
            <a:picLocks noChangeAspect="1"/>
          </p:cNvPicPr>
          <p:nvPr/>
        </p:nvPicPr>
        <p:blipFill>
          <a:blip r:embed="rId4"/>
          <a:stretch>
            <a:fillRect/>
          </a:stretch>
        </p:blipFill>
        <p:spPr>
          <a:xfrm>
            <a:off x="3448010" y="3903521"/>
            <a:ext cx="2607211" cy="19070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594995" y="968772"/>
            <a:ext cx="5361185" cy="5617232"/>
          </a:xfrm>
          <a:prstGeom prst="rect">
            <a:avLst/>
          </a:prstGeom>
          <a:solidFill>
            <a:srgbClr val="604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8"/>
          <p:cNvSpPr/>
          <p:nvPr/>
        </p:nvSpPr>
        <p:spPr>
          <a:xfrm>
            <a:off x="6138027" y="968772"/>
            <a:ext cx="5713094" cy="5617232"/>
          </a:xfrm>
          <a:prstGeom prst="rect">
            <a:avLst/>
          </a:prstGeom>
          <a:solidFill>
            <a:srgbClr val="604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文本框 1"/>
          <p:cNvSpPr txBox="1"/>
          <p:nvPr/>
        </p:nvSpPr>
        <p:spPr>
          <a:xfrm>
            <a:off x="0" y="215901"/>
            <a:ext cx="1892300" cy="369332"/>
          </a:xfrm>
          <a:prstGeom prst="rect">
            <a:avLst/>
          </a:prstGeom>
          <a:solidFill>
            <a:schemeClr val="tx1"/>
          </a:solidFill>
        </p:spPr>
        <p:txBody>
          <a:bodyPr wrap="square" rtlCol="0">
            <a:spAutoFit/>
          </a:bodyPr>
          <a:lstStyle>
            <a:defPPr>
              <a:defRPr lang="zh-CN"/>
            </a:defPPr>
            <a:lvl1pPr>
              <a:defRPr b="1">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US" altLang="zh-CN" dirty="0"/>
              <a:t>Next steps</a:t>
            </a:r>
            <a:endParaRPr lang="en-US" altLang="zh-CN" dirty="0"/>
          </a:p>
        </p:txBody>
      </p:sp>
      <p:sp>
        <p:nvSpPr>
          <p:cNvPr id="3" name="矩形 2"/>
          <p:cNvSpPr/>
          <p:nvPr/>
        </p:nvSpPr>
        <p:spPr>
          <a:xfrm>
            <a:off x="6096000" y="1740729"/>
            <a:ext cx="5638800" cy="2322830"/>
          </a:xfrm>
          <a:prstGeom prst="rect">
            <a:avLst/>
          </a:prstGeom>
        </p:spPr>
        <p:txBody>
          <a:bodyPr wrap="square">
            <a:spAutoFit/>
          </a:bodyPr>
          <a:lstStyle/>
          <a:p>
            <a:pPr marL="285750" indent="-285750">
              <a:lnSpc>
                <a:spcPct val="120000"/>
              </a:lnSpc>
              <a:spcBef>
                <a:spcPts val="1200"/>
              </a:spcBef>
              <a:buFont typeface="Arial" panose="020B0604020202020204" pitchFamily="34" charset="0"/>
              <a:buChar char="•"/>
            </a:pPr>
            <a:r>
              <a:rPr lang="en-US" altLang="zh-CN"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Import amenity data, build a well-organized ride panel with all features available.</a:t>
            </a:r>
            <a:endParaRPr lang="en-US" altLang="zh-CN"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285750" indent="-285750">
              <a:lnSpc>
                <a:spcPct val="120000"/>
              </a:lnSpc>
              <a:spcBef>
                <a:spcPts val="1200"/>
              </a:spcBef>
              <a:buFont typeface="Arial" panose="020B0604020202020204" pitchFamily="34" charset="0"/>
              <a:buChar char="•"/>
            </a:pPr>
            <a:r>
              <a:rPr lang="en-US" altLang="zh-CN"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Solve the problem of time series features.</a:t>
            </a:r>
            <a:endParaRPr lang="en-US" altLang="zh-CN"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285750" indent="-285750">
              <a:lnSpc>
                <a:spcPct val="120000"/>
              </a:lnSpc>
              <a:spcBef>
                <a:spcPts val="1200"/>
              </a:spcBef>
              <a:buFont typeface="Arial" panose="020B0604020202020204" pitchFamily="34" charset="0"/>
              <a:buChar char="•"/>
            </a:pPr>
            <a:r>
              <a:rPr lang="en-US" altLang="zh-CN"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Draw conclusion of mobility pattern.</a:t>
            </a:r>
            <a:endParaRPr lang="en-US" altLang="zh-CN"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285750" indent="-285750">
              <a:lnSpc>
                <a:spcPct val="120000"/>
              </a:lnSpc>
              <a:spcBef>
                <a:spcPts val="1200"/>
              </a:spcBef>
              <a:buFont typeface="Arial" panose="020B0604020202020204" pitchFamily="34" charset="0"/>
              <a:buChar char="•"/>
            </a:pPr>
            <a:r>
              <a:rPr lang="en-US" altLang="zh-CN"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Build other models and make comparison of the MAE and select the best model.</a:t>
            </a:r>
            <a:endParaRPr lang="en-US" altLang="zh-CN"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5" name="文本框 4"/>
          <p:cNvSpPr txBox="1"/>
          <p:nvPr/>
        </p:nvSpPr>
        <p:spPr>
          <a:xfrm>
            <a:off x="6235820" y="1126411"/>
            <a:ext cx="5130680" cy="581057"/>
          </a:xfrm>
          <a:prstGeom prst="rect">
            <a:avLst/>
          </a:prstGeom>
          <a:noFill/>
        </p:spPr>
        <p:txBody>
          <a:bodyPr wrap="square">
            <a:spAutoFit/>
          </a:bodyPr>
          <a:lstStyle/>
          <a:p>
            <a:pPr>
              <a:lnSpc>
                <a:spcPct val="150000"/>
              </a:lnSpc>
            </a:pPr>
            <a:r>
              <a:rPr lang="en-US" altLang="zh-CN" sz="2400" b="1" dirty="0">
                <a:solidFill>
                  <a:schemeClr val="bg1"/>
                </a:solidFill>
                <a:latin typeface="微软雅黑" panose="020B0503020204020204" pitchFamily="34" charset="-122"/>
                <a:ea typeface="微软雅黑" panose="020B0503020204020204" pitchFamily="34" charset="-122"/>
              </a:rPr>
              <a:t>Next step</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776842" y="1773990"/>
            <a:ext cx="5130680" cy="957891"/>
          </a:xfrm>
          <a:prstGeom prst="rect">
            <a:avLst/>
          </a:prstGeom>
        </p:spPr>
        <p:txBody>
          <a:bodyPr wrap="square">
            <a:spAutoFit/>
          </a:bodyPr>
          <a:lstStyle/>
          <a:p>
            <a:pPr marL="285750" indent="-285750">
              <a:lnSpc>
                <a:spcPct val="120000"/>
              </a:lnSpc>
              <a:buFont typeface="Arial" panose="020B0604020202020204" pitchFamily="34" charset="0"/>
              <a:buChar char="•"/>
            </a:pPr>
            <a:r>
              <a:rPr lang="en-US" altLang="zh-CN"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Because the sub sample of the data restrictions the result, time lag can not make sense in time series analysis.</a:t>
            </a:r>
            <a:endParaRPr lang="en-US" altLang="zh-CN"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文本框 11"/>
          <p:cNvSpPr txBox="1"/>
          <p:nvPr/>
        </p:nvSpPr>
        <p:spPr>
          <a:xfrm>
            <a:off x="916662" y="1159672"/>
            <a:ext cx="4448345" cy="581057"/>
          </a:xfrm>
          <a:prstGeom prst="rect">
            <a:avLst/>
          </a:prstGeom>
          <a:noFill/>
        </p:spPr>
        <p:txBody>
          <a:bodyPr wrap="square">
            <a:spAutoFit/>
          </a:bodyPr>
          <a:lstStyle/>
          <a:p>
            <a:pPr>
              <a:lnSpc>
                <a:spcPct val="150000"/>
              </a:lnSpc>
            </a:pPr>
            <a:r>
              <a:rPr lang="en-US" altLang="zh-CN" sz="2400" b="1" dirty="0">
                <a:solidFill>
                  <a:schemeClr val="bg1"/>
                </a:solidFill>
                <a:latin typeface="微软雅黑" panose="020B0503020204020204" pitchFamily="34" charset="-122"/>
                <a:ea typeface="微软雅黑" panose="020B0503020204020204" pitchFamily="34" charset="-122"/>
              </a:rPr>
              <a:t>Problems</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13" name="矩形 12"/>
          <p:cNvSpPr/>
          <p:nvPr/>
        </p:nvSpPr>
        <p:spPr>
          <a:xfrm>
            <a:off x="776842" y="3058153"/>
            <a:ext cx="5130680" cy="662425"/>
          </a:xfrm>
          <a:prstGeom prst="rect">
            <a:avLst/>
          </a:prstGeom>
        </p:spPr>
        <p:txBody>
          <a:bodyPr wrap="square">
            <a:spAutoFit/>
          </a:bodyPr>
          <a:lstStyle/>
          <a:p>
            <a:pPr marL="285750" indent="-285750">
              <a:lnSpc>
                <a:spcPct val="120000"/>
              </a:lnSpc>
              <a:buFont typeface="Arial" panose="020B0604020202020204" pitchFamily="34" charset="0"/>
              <a:buChar char="•"/>
            </a:pPr>
            <a:r>
              <a:rPr lang="en-US" altLang="zh-CN"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Some census features have little relation to the trip duration, should consider import features </a:t>
            </a:r>
            <a:endParaRPr lang="en-US" altLang="zh-CN"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8" descr="How To Start A Cab Service - Secular Europe Campaign"/>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546652"/>
            <a:ext cx="12192000" cy="7404652"/>
          </a:xfrm>
          <a:prstGeom prst="rect">
            <a:avLst/>
          </a:prstGeom>
          <a:noFill/>
          <a:extLst>
            <a:ext uri="{909E8E84-426E-40DD-AFC4-6F175D3DCCD1}">
              <a14:hiddenFill xmlns:a14="http://schemas.microsoft.com/office/drawing/2010/main">
                <a:solidFill>
                  <a:srgbClr val="FFFFFF"/>
                </a:solidFill>
              </a14:hiddenFill>
            </a:ext>
          </a:extLst>
        </p:spPr>
      </p:pic>
      <p:sp>
        <p:nvSpPr>
          <p:cNvPr id="9" name="e7d195523061f1c0" descr="e7d195523061f1c0214d268728035a112e1f1a63855fa0d5B3BC3571FB2346650E40B27C71D4ADB669896543E409C0762562804D99F14164E036E91A4D200FB459B9C67F1066513BDCC2663F2655ED5A2F3E64E50905ECC13FD08E412A2449DFC0DEA4732AF4E76A12DAA23714D9A24C7EAC7F7CD8FF94AEC7D4E9162B55FEA74E289784371BE33B" hidden="1"/>
          <p:cNvSpPr txBox="1"/>
          <p:nvPr/>
        </p:nvSpPr>
        <p:spPr>
          <a:xfrm>
            <a:off x="-355600" y="1803400"/>
            <a:ext cx="262251" cy="1016000"/>
          </a:xfrm>
          <a:prstGeom prst="rect">
            <a:avLst/>
          </a:prstGeom>
          <a:noFill/>
        </p:spPr>
        <p:txBody>
          <a:bodyPr vert="wordArtVert" rtlCol="0">
            <a:spAutoFit/>
          </a:bodyPr>
          <a:lstStyle/>
          <a:p>
            <a:r>
              <a:rPr lang="en-US" altLang="zh-CN" sz="100"/>
              <a:t>e7d195523061f1c0214d268728035a112e1f1a63855fa0d5B3BC3571FB2346650E40B27C71D4ADB669896543E409C0762562804D99F14164E036E91A4D200FB459B9C67F1066513BDCC2663F2655ED5A2F3E64E50905ECC13FD08E412A2449DFC0DEA4732AF4E76A12DAA23714D9A24C7EAC7F7CD8FF94AEC7D4E9162B55FEA74E289784371BE33B</a:t>
            </a:r>
            <a:endParaRPr lang="zh-CN" altLang="en-US" sz="100"/>
          </a:p>
        </p:txBody>
      </p:sp>
      <p:sp>
        <p:nvSpPr>
          <p:cNvPr id="8" name="矩形 7" descr="e7d195523061f1c0214d268728035a112e1f1a63855fa0d5B3BC3571FB2346650E40B27C71D4ADB669896543E409C0762562804D99F14164E036E91A4D200FB459B9C67F1066513BDCC2663F2655ED5A2F3E64E50905ECC13FD08E412A2449DFC0DEA4732AF4E76A12DAA23714D9A24C7EAC7F7CD8FF94AEC7D4E9162B55FEA74E289784371BE33B"/>
          <p:cNvSpPr/>
          <p:nvPr/>
        </p:nvSpPr>
        <p:spPr>
          <a:xfrm>
            <a:off x="0" y="863048"/>
            <a:ext cx="12192000" cy="4148528"/>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4" name="文本框 3" descr="e7d195523061f1c0214d268728035a112e1f1a63855fa0d5B3BC3571FB2346650E40B27C71D4ADB669896543E409C0762562804D99F14164E036E91A4D200FB459B9C67F1066513BDCC2663F2655ED5A2F3E64E50905ECC13FD08E412A2449DFC0DEA4732AF4E76A12DAA23714D9A24C7EAC7F7CD8FF94AEC7D4E9162B55FEA74E289784371BE33B"/>
          <p:cNvSpPr txBox="1"/>
          <p:nvPr/>
        </p:nvSpPr>
        <p:spPr>
          <a:xfrm>
            <a:off x="1554605" y="2319291"/>
            <a:ext cx="9082790" cy="1022396"/>
          </a:xfrm>
          <a:prstGeom prst="rect">
            <a:avLst/>
          </a:prstGeom>
          <a:noFill/>
        </p:spPr>
        <p:txBody>
          <a:bodyPr wrap="square" rtlCol="0">
            <a:spAutoFit/>
          </a:bodyPr>
          <a:lstStyle/>
          <a:p>
            <a:pPr algn="ctr">
              <a:lnSpc>
                <a:spcPct val="110000"/>
              </a:lnSpc>
            </a:pPr>
            <a:r>
              <a:rPr lang="en-US" altLang="zh-CN" sz="6000" spc="300" dirty="0">
                <a:solidFill>
                  <a:srgbClr val="282828"/>
                </a:solidFill>
                <a:latin typeface="Arial Rounded MT Bold" panose="020F0704030504030204" pitchFamily="34" charset="0"/>
                <a:ea typeface="汉仪良品线简" panose="00020600040101010101" pitchFamily="18" charset="-122"/>
              </a:rPr>
              <a:t>THANKS</a:t>
            </a:r>
            <a:endParaRPr lang="zh-CN" altLang="en-US" sz="6000" spc="300" dirty="0">
              <a:solidFill>
                <a:srgbClr val="282828"/>
              </a:solidFill>
              <a:latin typeface="Arial Rounded MT Bold" panose="020F0704030504030204" pitchFamily="34" charset="0"/>
              <a:ea typeface="汉仪良品线简" panose="00020600040101010101" pitchFamily="18"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8" descr="How To Start A Cab Service - Secular Europe Campaign"/>
          <p:cNvPicPr>
            <a:picLocks noChangeAspect="1" noChangeArrowheads="1"/>
          </p:cNvPicPr>
          <p:nvPr/>
        </p:nvPicPr>
        <p:blipFill rotWithShape="1">
          <a:blip r:embed="rId1">
            <a:extLst>
              <a:ext uri="{28A0092B-C50C-407E-A947-70E740481C1C}">
                <a14:useLocalDpi xmlns:a14="http://schemas.microsoft.com/office/drawing/2010/main" val="0"/>
              </a:ext>
            </a:extLst>
          </a:blip>
          <a:srcRect l="40220"/>
          <a:stretch>
            <a:fillRect/>
          </a:stretch>
        </p:blipFill>
        <p:spPr bwMode="auto">
          <a:xfrm>
            <a:off x="5441744" y="0"/>
            <a:ext cx="6750256"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853729" y="954584"/>
            <a:ext cx="3772246" cy="5198241"/>
          </a:xfrm>
          <a:prstGeom prst="rect">
            <a:avLst/>
          </a:prstGeom>
          <a:solidFill>
            <a:srgbClr val="EAF2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p:cNvSpPr txBox="1"/>
          <p:nvPr/>
        </p:nvSpPr>
        <p:spPr>
          <a:xfrm>
            <a:off x="1904910" y="1134397"/>
            <a:ext cx="2308486" cy="662554"/>
          </a:xfrm>
          <a:prstGeom prst="rect">
            <a:avLst/>
          </a:prstGeom>
          <a:noFill/>
        </p:spPr>
        <p:txBody>
          <a:bodyPr wrap="square" rtlCol="0">
            <a:spAutoFit/>
          </a:bodyPr>
          <a:lstStyle/>
          <a:p>
            <a:pPr>
              <a:lnSpc>
                <a:spcPct val="150000"/>
              </a:lnSpc>
            </a:pPr>
            <a:r>
              <a:rPr lang="en-US" altLang="zh-CN" sz="2800" b="1" dirty="0">
                <a:latin typeface="微软雅黑" panose="020B0503020204020204" pitchFamily="34" charset="-122"/>
                <a:ea typeface="微软雅黑" panose="020B0503020204020204" pitchFamily="34" charset="-122"/>
              </a:rPr>
              <a:t>Agenda</a:t>
            </a:r>
            <a:r>
              <a:rPr lang="zh-CN" altLang="en-US" sz="2800" b="1" dirty="0">
                <a:latin typeface="微软雅黑" panose="020B0503020204020204" pitchFamily="34" charset="-122"/>
                <a:ea typeface="微软雅黑" panose="020B0503020204020204" pitchFamily="34" charset="-122"/>
              </a:rPr>
              <a:t> </a:t>
            </a:r>
            <a:endParaRPr lang="zh-CN" altLang="en-US" sz="2800" b="1" dirty="0">
              <a:latin typeface="微软雅黑" panose="020B0503020204020204" pitchFamily="34" charset="-122"/>
              <a:ea typeface="微软雅黑" panose="020B0503020204020204" pitchFamily="34" charset="-122"/>
            </a:endParaRPr>
          </a:p>
        </p:txBody>
      </p:sp>
      <p:grpSp>
        <p:nvGrpSpPr>
          <p:cNvPr id="4" name="组合 3"/>
          <p:cNvGrpSpPr/>
          <p:nvPr/>
        </p:nvGrpSpPr>
        <p:grpSpPr>
          <a:xfrm>
            <a:off x="1458592" y="2027206"/>
            <a:ext cx="3455052" cy="3803235"/>
            <a:chOff x="7515507" y="2311400"/>
            <a:chExt cx="3455052" cy="3803235"/>
          </a:xfrm>
        </p:grpSpPr>
        <p:sp>
          <p:nvSpPr>
            <p:cNvPr id="23" name="文本框 22"/>
            <p:cNvSpPr txBox="1"/>
            <p:nvPr/>
          </p:nvSpPr>
          <p:spPr>
            <a:xfrm>
              <a:off x="7849321" y="2513443"/>
              <a:ext cx="3062515" cy="499624"/>
            </a:xfrm>
            <a:prstGeom prst="rect">
              <a:avLst/>
            </a:prstGeom>
            <a:noFill/>
          </p:spPr>
          <p:txBody>
            <a:bodyPr wrap="square" rtlCol="0">
              <a:spAutoFit/>
            </a:bodyPr>
            <a:lstStyle>
              <a:defPPr>
                <a:defRPr lang="zh-CN"/>
              </a:defPPr>
              <a:lvl1pPr algn="ctr">
                <a:lnSpc>
                  <a:spcPct val="150000"/>
                </a:lnSpc>
                <a:defRPr sz="2400" b="1">
                  <a:latin typeface="微软雅黑" panose="020B0503020204020204" pitchFamily="34" charset="-122"/>
                  <a:ea typeface="微软雅黑" panose="020B0503020204020204" pitchFamily="34" charset="-122"/>
                </a:defRPr>
              </a:lvl1pPr>
            </a:lstStyle>
            <a:p>
              <a:pPr algn="l"/>
              <a:r>
                <a:rPr lang="en-US" altLang="zh-CN" sz="2000" dirty="0"/>
                <a:t>Question</a:t>
              </a:r>
              <a:endParaRPr lang="zh-CN" altLang="en-US" sz="2000" dirty="0"/>
            </a:p>
          </p:txBody>
        </p:sp>
        <p:sp>
          <p:nvSpPr>
            <p:cNvPr id="28" name="文本框 27"/>
            <p:cNvSpPr txBox="1"/>
            <p:nvPr/>
          </p:nvSpPr>
          <p:spPr>
            <a:xfrm>
              <a:off x="7518399" y="2311400"/>
              <a:ext cx="1731549" cy="369332"/>
            </a:xfrm>
            <a:prstGeom prst="rect">
              <a:avLst/>
            </a:prstGeom>
            <a:noFill/>
          </p:spPr>
          <p:txBody>
            <a:bodyPr wrap="square" rtlCol="0">
              <a:spAutoFit/>
            </a:bodyPr>
            <a:lstStyle>
              <a:defPPr>
                <a:defRPr lang="zh-CN"/>
              </a:defPPr>
              <a:lvl1pPr>
                <a:defRPr>
                  <a:ea typeface="微软雅黑" panose="020B0503020204020204" pitchFamily="34" charset="-122"/>
                </a:defRPr>
              </a:lvl1pPr>
            </a:lstStyle>
            <a:p>
              <a:pPr marL="285750" indent="-285750">
                <a:buFont typeface="Wingdings" panose="05000000000000000000" pitchFamily="2" charset="2"/>
                <a:buChar char="ü"/>
              </a:pPr>
              <a:r>
                <a:rPr lang="en-US" altLang="zh-CN" dirty="0"/>
                <a:t>PART 01</a:t>
              </a:r>
              <a:endParaRPr lang="en-US" altLang="zh-CN" dirty="0"/>
            </a:p>
          </p:txBody>
        </p:sp>
        <p:sp>
          <p:nvSpPr>
            <p:cNvPr id="13" name="文本框 12"/>
            <p:cNvSpPr txBox="1"/>
            <p:nvPr/>
          </p:nvSpPr>
          <p:spPr>
            <a:xfrm>
              <a:off x="7849321" y="3588087"/>
              <a:ext cx="3062515" cy="499624"/>
            </a:xfrm>
            <a:prstGeom prst="rect">
              <a:avLst/>
            </a:prstGeom>
            <a:noFill/>
          </p:spPr>
          <p:txBody>
            <a:bodyPr wrap="square" rtlCol="0">
              <a:spAutoFit/>
            </a:bodyPr>
            <a:lstStyle>
              <a:defPPr>
                <a:defRPr lang="zh-CN"/>
              </a:defPPr>
              <a:lvl1pPr algn="ctr">
                <a:lnSpc>
                  <a:spcPct val="150000"/>
                </a:lnSpc>
                <a:defRPr sz="2400" b="1">
                  <a:latin typeface="微软雅黑" panose="020B0503020204020204" pitchFamily="34" charset="-122"/>
                  <a:ea typeface="微软雅黑" panose="020B0503020204020204" pitchFamily="34" charset="-122"/>
                </a:defRPr>
              </a:lvl1pPr>
            </a:lstStyle>
            <a:p>
              <a:pPr algn="l"/>
              <a:r>
                <a:rPr lang="en-US" altLang="zh-CN" sz="2000" dirty="0"/>
                <a:t>Data source</a:t>
              </a:r>
              <a:endParaRPr lang="zh-CN" altLang="en-US" sz="2000" dirty="0"/>
            </a:p>
          </p:txBody>
        </p:sp>
        <p:sp>
          <p:nvSpPr>
            <p:cNvPr id="14" name="文本框 13"/>
            <p:cNvSpPr txBox="1"/>
            <p:nvPr/>
          </p:nvSpPr>
          <p:spPr>
            <a:xfrm>
              <a:off x="7515507" y="3345594"/>
              <a:ext cx="1734442" cy="369332"/>
            </a:xfrm>
            <a:prstGeom prst="rect">
              <a:avLst/>
            </a:prstGeom>
            <a:noFill/>
          </p:spPr>
          <p:txBody>
            <a:bodyPr wrap="square" rtlCol="0">
              <a:spAutoFit/>
            </a:bodyPr>
            <a:lstStyle>
              <a:defPPr>
                <a:defRPr lang="zh-CN"/>
              </a:defPPr>
              <a:lvl1pPr>
                <a:defRPr>
                  <a:ea typeface="微软雅黑" panose="020B0503020204020204" pitchFamily="34" charset="-122"/>
                </a:defRPr>
              </a:lvl1pPr>
            </a:lstStyle>
            <a:p>
              <a:pPr marL="285750" indent="-285750">
                <a:buFont typeface="Wingdings" panose="05000000000000000000" pitchFamily="2" charset="2"/>
                <a:buChar char="ü"/>
              </a:pPr>
              <a:r>
                <a:rPr lang="en-US" altLang="zh-CN"/>
                <a:t>PART 02</a:t>
              </a:r>
              <a:endParaRPr lang="en-US" altLang="zh-CN" dirty="0"/>
            </a:p>
          </p:txBody>
        </p:sp>
        <p:sp>
          <p:nvSpPr>
            <p:cNvPr id="15" name="文本框 14"/>
            <p:cNvSpPr txBox="1"/>
            <p:nvPr/>
          </p:nvSpPr>
          <p:spPr>
            <a:xfrm>
              <a:off x="7849321" y="4616619"/>
              <a:ext cx="3062515" cy="499624"/>
            </a:xfrm>
            <a:prstGeom prst="rect">
              <a:avLst/>
            </a:prstGeom>
            <a:noFill/>
          </p:spPr>
          <p:txBody>
            <a:bodyPr wrap="square" rtlCol="0">
              <a:spAutoFit/>
            </a:bodyPr>
            <a:lstStyle>
              <a:defPPr>
                <a:defRPr lang="zh-CN"/>
              </a:defPPr>
              <a:lvl1pPr algn="ctr">
                <a:lnSpc>
                  <a:spcPct val="150000"/>
                </a:lnSpc>
                <a:defRPr sz="2400" b="1">
                  <a:latin typeface="微软雅黑" panose="020B0503020204020204" pitchFamily="34" charset="-122"/>
                  <a:ea typeface="微软雅黑" panose="020B0503020204020204" pitchFamily="34" charset="-122"/>
                </a:defRPr>
              </a:lvl1pPr>
            </a:lstStyle>
            <a:p>
              <a:pPr algn="l"/>
              <a:r>
                <a:rPr lang="en-US" altLang="zh-CN" sz="2000" dirty="0"/>
                <a:t>Current progress</a:t>
              </a:r>
              <a:endParaRPr lang="zh-CN" altLang="en-US" sz="2000" dirty="0"/>
            </a:p>
          </p:txBody>
        </p:sp>
        <p:sp>
          <p:nvSpPr>
            <p:cNvPr id="16" name="文本框 15"/>
            <p:cNvSpPr txBox="1"/>
            <p:nvPr/>
          </p:nvSpPr>
          <p:spPr>
            <a:xfrm>
              <a:off x="7515507" y="4374126"/>
              <a:ext cx="1734442" cy="369332"/>
            </a:xfrm>
            <a:prstGeom prst="rect">
              <a:avLst/>
            </a:prstGeom>
            <a:noFill/>
          </p:spPr>
          <p:txBody>
            <a:bodyPr wrap="square" rtlCol="0">
              <a:spAutoFit/>
            </a:bodyPr>
            <a:lstStyle>
              <a:defPPr>
                <a:defRPr lang="zh-CN"/>
              </a:defPPr>
              <a:lvl1pPr>
                <a:defRPr>
                  <a:ea typeface="微软雅黑" panose="020B0503020204020204" pitchFamily="34" charset="-122"/>
                </a:defRPr>
              </a:lvl1pPr>
            </a:lstStyle>
            <a:p>
              <a:pPr marL="285750" indent="-285750">
                <a:buFont typeface="Wingdings" panose="05000000000000000000" pitchFamily="2" charset="2"/>
                <a:buChar char="ü"/>
              </a:pPr>
              <a:r>
                <a:rPr lang="en-US" altLang="zh-CN"/>
                <a:t>PART 03</a:t>
              </a:r>
              <a:endParaRPr lang="en-US" altLang="zh-CN" dirty="0"/>
            </a:p>
          </p:txBody>
        </p:sp>
        <p:sp>
          <p:nvSpPr>
            <p:cNvPr id="17" name="文本框 16"/>
            <p:cNvSpPr txBox="1"/>
            <p:nvPr/>
          </p:nvSpPr>
          <p:spPr>
            <a:xfrm>
              <a:off x="7908044" y="5615011"/>
              <a:ext cx="3062515" cy="499624"/>
            </a:xfrm>
            <a:prstGeom prst="rect">
              <a:avLst/>
            </a:prstGeom>
            <a:noFill/>
          </p:spPr>
          <p:txBody>
            <a:bodyPr wrap="square" rtlCol="0">
              <a:spAutoFit/>
            </a:bodyPr>
            <a:lstStyle>
              <a:defPPr>
                <a:defRPr lang="zh-CN"/>
              </a:defPPr>
              <a:lvl1pPr>
                <a:lnSpc>
                  <a:spcPct val="150000"/>
                </a:lnSpc>
                <a:defRPr sz="2400" b="1">
                  <a:latin typeface="微软雅黑" panose="020B0503020204020204" pitchFamily="34" charset="-122"/>
                  <a:ea typeface="微软雅黑" panose="020B0503020204020204" pitchFamily="34" charset="-122"/>
                </a:defRPr>
              </a:lvl1pPr>
            </a:lstStyle>
            <a:p>
              <a:r>
                <a:rPr lang="en-US" altLang="zh-CN" sz="2000" dirty="0"/>
                <a:t>Next step</a:t>
              </a:r>
              <a:endParaRPr lang="zh-CN" altLang="en-US" sz="2000" dirty="0"/>
            </a:p>
          </p:txBody>
        </p:sp>
        <p:sp>
          <p:nvSpPr>
            <p:cNvPr id="18" name="文本框 17"/>
            <p:cNvSpPr txBox="1"/>
            <p:nvPr/>
          </p:nvSpPr>
          <p:spPr>
            <a:xfrm>
              <a:off x="7574230" y="5384866"/>
              <a:ext cx="1734442" cy="369332"/>
            </a:xfrm>
            <a:prstGeom prst="rect">
              <a:avLst/>
            </a:prstGeom>
            <a:noFill/>
          </p:spPr>
          <p:txBody>
            <a:bodyPr wrap="square" rtlCol="0">
              <a:spAutoFit/>
            </a:bodyPr>
            <a:lstStyle>
              <a:defPPr>
                <a:defRPr lang="zh-CN"/>
              </a:defPPr>
              <a:lvl1pPr>
                <a:defRPr>
                  <a:ea typeface="微软雅黑" panose="020B0503020204020204" pitchFamily="34" charset="-122"/>
                </a:defRPr>
              </a:lvl1pPr>
            </a:lstStyle>
            <a:p>
              <a:pPr marL="285750" indent="-285750">
                <a:buFont typeface="Wingdings" panose="05000000000000000000" pitchFamily="2" charset="2"/>
                <a:buChar char="ü"/>
              </a:pPr>
              <a:r>
                <a:rPr lang="en-US" altLang="zh-CN" dirty="0"/>
                <a:t>PART 04</a:t>
              </a:r>
              <a:endParaRPr lang="en-US" altLang="zh-CN" dirty="0"/>
            </a:p>
          </p:txBody>
        </p:sp>
      </p:grpSp>
      <p:sp>
        <p:nvSpPr>
          <p:cNvPr id="22" name="矩形 21"/>
          <p:cNvSpPr/>
          <p:nvPr/>
        </p:nvSpPr>
        <p:spPr>
          <a:xfrm>
            <a:off x="11497456" y="0"/>
            <a:ext cx="353666" cy="719528"/>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4" name="灯片编号占位符 5"/>
          <p:cNvSpPr>
            <a:spLocks noGrp="1"/>
          </p:cNvSpPr>
          <p:nvPr>
            <p:ph type="sldNum" sz="quarter" idx="12"/>
          </p:nvPr>
        </p:nvSpPr>
        <p:spPr>
          <a:xfrm>
            <a:off x="11370039" y="382940"/>
            <a:ext cx="701719" cy="307777"/>
          </a:xfrm>
          <a:noFill/>
        </p:spPr>
        <p:txBody>
          <a:bodyPr wrap="square" rtlCol="0">
            <a:spAutoFit/>
          </a:bodyPr>
          <a:lstStyle/>
          <a:p>
            <a:pPr algn="ctr"/>
            <a:fld id="{52EACAB8-BDC7-46D8-AED4-E3A5E447E221}" type="slidenum">
              <a:rPr lang="zh-CN" altLang="en-US" sz="1400">
                <a:solidFill>
                  <a:schemeClr val="bg1"/>
                </a:solidFill>
                <a:latin typeface="AXIS Std M" panose="020B0600000000000000" pitchFamily="34" charset="-128"/>
                <a:ea typeface="AXIS Std M" panose="020B0600000000000000" pitchFamily="34" charset="-128"/>
              </a:rPr>
            </a:fld>
            <a:endParaRPr lang="zh-CN" altLang="en-US" sz="1400" dirty="0">
              <a:solidFill>
                <a:schemeClr val="bg1"/>
              </a:solidFill>
              <a:latin typeface="AXIS Std M" panose="020B0600000000000000" pitchFamily="34" charset="-128"/>
              <a:ea typeface="AXIS Std M" panose="020B0600000000000000" pitchFamily="34" charset="-128"/>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261503" y="2839417"/>
            <a:ext cx="6529821" cy="3802682"/>
          </a:xfrm>
          <a:prstGeom prst="rect">
            <a:avLst/>
          </a:prstGeom>
          <a:solidFill>
            <a:srgbClr val="EAF2F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261504" y="857250"/>
            <a:ext cx="6529821" cy="1733549"/>
          </a:xfrm>
          <a:prstGeom prst="rect">
            <a:avLst/>
          </a:prstGeom>
          <a:solidFill>
            <a:srgbClr val="EAF2F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0" y="215901"/>
            <a:ext cx="1892300" cy="369332"/>
          </a:xfrm>
          <a:prstGeom prst="rect">
            <a:avLst/>
          </a:prstGeom>
          <a:solidFill>
            <a:schemeClr val="tx1"/>
          </a:solidFill>
        </p:spPr>
        <p:txBody>
          <a:bodyPr wrap="square" rtlCol="0">
            <a:spAutoFit/>
          </a:bodyPr>
          <a:lstStyle>
            <a:defPPr>
              <a:defRPr lang="zh-CN"/>
            </a:defPPr>
            <a:lvl1pPr>
              <a:defRPr b="1">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US" altLang="zh-CN" dirty="0"/>
              <a:t>Introduction</a:t>
            </a:r>
            <a:endParaRPr lang="en-US" altLang="zh-CN" dirty="0"/>
          </a:p>
        </p:txBody>
      </p:sp>
      <p:sp>
        <p:nvSpPr>
          <p:cNvPr id="5" name="矩形 4"/>
          <p:cNvSpPr/>
          <p:nvPr/>
        </p:nvSpPr>
        <p:spPr>
          <a:xfrm>
            <a:off x="11497456" y="0"/>
            <a:ext cx="353666" cy="719528"/>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 name="灯片编号占位符 5"/>
          <p:cNvSpPr>
            <a:spLocks noGrp="1"/>
          </p:cNvSpPr>
          <p:nvPr>
            <p:ph type="sldNum" sz="quarter" idx="12"/>
          </p:nvPr>
        </p:nvSpPr>
        <p:spPr>
          <a:xfrm>
            <a:off x="11370039" y="382940"/>
            <a:ext cx="701719" cy="307777"/>
          </a:xfrm>
          <a:noFill/>
        </p:spPr>
        <p:txBody>
          <a:bodyPr wrap="square" rtlCol="0">
            <a:spAutoFit/>
          </a:bodyPr>
          <a:lstStyle/>
          <a:p>
            <a:pPr algn="ctr"/>
            <a:fld id="{52EACAB8-BDC7-46D8-AED4-E3A5E447E221}" type="slidenum">
              <a:rPr lang="zh-CN" altLang="en-US" sz="1400">
                <a:solidFill>
                  <a:schemeClr val="bg1"/>
                </a:solidFill>
                <a:latin typeface="AXIS Std M" panose="020B0600000000000000" pitchFamily="34" charset="-128"/>
                <a:ea typeface="AXIS Std M" panose="020B0600000000000000" pitchFamily="34" charset="-128"/>
              </a:rPr>
            </a:fld>
            <a:endParaRPr lang="zh-CN" altLang="en-US" sz="1400" dirty="0">
              <a:solidFill>
                <a:schemeClr val="bg1"/>
              </a:solidFill>
              <a:latin typeface="AXIS Std M" panose="020B0600000000000000" pitchFamily="34" charset="-128"/>
              <a:ea typeface="AXIS Std M" panose="020B0600000000000000" pitchFamily="34" charset="-128"/>
            </a:endParaRPr>
          </a:p>
        </p:txBody>
      </p:sp>
      <p:sp>
        <p:nvSpPr>
          <p:cNvPr id="10" name="文本框 9"/>
          <p:cNvSpPr txBox="1"/>
          <p:nvPr/>
        </p:nvSpPr>
        <p:spPr>
          <a:xfrm>
            <a:off x="261505" y="930259"/>
            <a:ext cx="8099846" cy="581057"/>
          </a:xfrm>
          <a:prstGeom prst="rect">
            <a:avLst/>
          </a:prstGeom>
          <a:noFill/>
        </p:spPr>
        <p:txBody>
          <a:bodyPr wrap="square">
            <a:spAutoFit/>
          </a:bodyPr>
          <a:lstStyle/>
          <a:p>
            <a:pPr marL="342900" indent="-342900">
              <a:lnSpc>
                <a:spcPct val="150000"/>
              </a:lnSpc>
              <a:buFont typeface="Wingdings" panose="05000000000000000000" pitchFamily="2" charset="2"/>
              <a:buChar char="u"/>
            </a:pPr>
            <a:r>
              <a:rPr lang="en-US" altLang="zh-CN" sz="2400" b="1" dirty="0">
                <a:latin typeface="微软雅黑" panose="020B0503020204020204" pitchFamily="34" charset="-122"/>
                <a:ea typeface="微软雅黑" panose="020B0503020204020204" pitchFamily="34" charset="-122"/>
              </a:rPr>
              <a:t>Competition from Kaggle in 2016</a:t>
            </a:r>
            <a:endParaRPr lang="zh-CN" altLang="en-US" sz="2400" b="1" dirty="0">
              <a:latin typeface="微软雅黑" panose="020B0503020204020204" pitchFamily="34" charset="-122"/>
              <a:ea typeface="微软雅黑" panose="020B0503020204020204" pitchFamily="34" charset="-122"/>
            </a:endParaRPr>
          </a:p>
        </p:txBody>
      </p:sp>
      <p:sp>
        <p:nvSpPr>
          <p:cNvPr id="12" name="文本框 11"/>
          <p:cNvSpPr txBox="1"/>
          <p:nvPr/>
        </p:nvSpPr>
        <p:spPr>
          <a:xfrm>
            <a:off x="548889" y="1511316"/>
            <a:ext cx="6156711" cy="849656"/>
          </a:xfrm>
          <a:prstGeom prst="rect">
            <a:avLst/>
          </a:prstGeom>
          <a:noFill/>
        </p:spPr>
        <p:txBody>
          <a:bodyPr wrap="square">
            <a:spAutoFit/>
          </a:bodyPr>
          <a:lstStyle/>
          <a:p>
            <a:pPr algn="just">
              <a:lnSpc>
                <a:spcPct val="120000"/>
              </a:lnSpc>
            </a:pPr>
            <a:r>
              <a:rPr lang="en-US" altLang="zh-CN" sz="1400" dirty="0">
                <a:latin typeface="Open Sans" panose="020B0606030504020204" pitchFamily="34" charset="0"/>
                <a:ea typeface="Open Sans" panose="020B0606030504020204" pitchFamily="34" charset="0"/>
                <a:cs typeface="Open Sans" panose="020B0606030504020204" pitchFamily="34" charset="0"/>
              </a:rPr>
              <a:t>Inspired by the Competition held from Kaggle in </a:t>
            </a:r>
            <a:r>
              <a:rPr lang="en-US" altLang="zh-CN" sz="1400" dirty="0" err="1">
                <a:latin typeface="Open Sans" panose="020B0606030504020204" pitchFamily="34" charset="0"/>
                <a:ea typeface="Open Sans" panose="020B0606030504020204" pitchFamily="34" charset="0"/>
                <a:cs typeface="Open Sans" panose="020B0606030504020204" pitchFamily="34" charset="0"/>
              </a:rPr>
              <a:t>2016,which</a:t>
            </a:r>
            <a:r>
              <a:rPr lang="en-US" altLang="zh-CN" sz="1400" dirty="0">
                <a:latin typeface="Open Sans" panose="020B0606030504020204" pitchFamily="34" charset="0"/>
                <a:ea typeface="Open Sans" panose="020B0606030504020204" pitchFamily="34" charset="0"/>
                <a:cs typeface="Open Sans" panose="020B0606030504020204" pitchFamily="34" charset="0"/>
              </a:rPr>
              <a:t> challenging competitors to </a:t>
            </a:r>
            <a:r>
              <a:rPr lang="en-US" altLang="zh-CN" sz="1400" b="1" dirty="0">
                <a:latin typeface="Open Sans" panose="020B0606030504020204" pitchFamily="34" charset="0"/>
                <a:ea typeface="Open Sans" panose="020B0606030504020204" pitchFamily="34" charset="0"/>
                <a:cs typeface="Open Sans" panose="020B0606030504020204" pitchFamily="34" charset="0"/>
              </a:rPr>
              <a:t>build a model that predicts </a:t>
            </a:r>
            <a:r>
              <a:rPr lang="en-US" altLang="zh-CN" sz="1400" b="1" dirty="0">
                <a:solidFill>
                  <a:srgbClr val="C00000"/>
                </a:solidFill>
                <a:latin typeface="Open Sans" panose="020B0606030504020204" pitchFamily="34" charset="0"/>
                <a:ea typeface="Open Sans" panose="020B0606030504020204" pitchFamily="34" charset="0"/>
                <a:cs typeface="Open Sans" panose="020B0606030504020204" pitchFamily="34" charset="0"/>
              </a:rPr>
              <a:t>the total ride duration </a:t>
            </a:r>
            <a:r>
              <a:rPr lang="en-US" altLang="zh-CN" sz="1400" b="1" dirty="0">
                <a:latin typeface="Open Sans" panose="020B0606030504020204" pitchFamily="34" charset="0"/>
                <a:ea typeface="Open Sans" panose="020B0606030504020204" pitchFamily="34" charset="0"/>
                <a:cs typeface="Open Sans" panose="020B0606030504020204" pitchFamily="34" charset="0"/>
              </a:rPr>
              <a:t>of taxi trips </a:t>
            </a:r>
            <a:r>
              <a:rPr lang="en-US" altLang="zh-CN" sz="1400" dirty="0">
                <a:latin typeface="Open Sans" panose="020B0606030504020204" pitchFamily="34" charset="0"/>
                <a:ea typeface="Open Sans" panose="020B0606030504020204" pitchFamily="34" charset="0"/>
                <a:cs typeface="Open Sans" panose="020B0606030504020204" pitchFamily="34" charset="0"/>
              </a:rPr>
              <a:t>in New York City.</a:t>
            </a:r>
            <a:endParaRPr lang="zh-CN" altLang="en-US" sz="1400" dirty="0">
              <a:latin typeface="Open Sans" panose="020B0606030504020204" pitchFamily="34" charset="0"/>
              <a:cs typeface="Open Sans" panose="020B0606030504020204" pitchFamily="34" charset="0"/>
            </a:endParaRPr>
          </a:p>
        </p:txBody>
      </p:sp>
      <p:pic>
        <p:nvPicPr>
          <p:cNvPr id="7" name="图片 6"/>
          <p:cNvPicPr>
            <a:picLocks noChangeAspect="1"/>
          </p:cNvPicPr>
          <p:nvPr/>
        </p:nvPicPr>
        <p:blipFill>
          <a:blip r:embed="rId1"/>
          <a:stretch>
            <a:fillRect/>
          </a:stretch>
        </p:blipFill>
        <p:spPr>
          <a:xfrm>
            <a:off x="7213600" y="0"/>
            <a:ext cx="4978400" cy="6858000"/>
          </a:xfrm>
          <a:prstGeom prst="rect">
            <a:avLst/>
          </a:prstGeom>
        </p:spPr>
      </p:pic>
      <p:sp>
        <p:nvSpPr>
          <p:cNvPr id="15" name="文本框 14"/>
          <p:cNvSpPr txBox="1"/>
          <p:nvPr/>
        </p:nvSpPr>
        <p:spPr>
          <a:xfrm>
            <a:off x="260869" y="2748363"/>
            <a:ext cx="8099846" cy="581057"/>
          </a:xfrm>
          <a:prstGeom prst="rect">
            <a:avLst/>
          </a:prstGeom>
          <a:noFill/>
        </p:spPr>
        <p:txBody>
          <a:bodyPr wrap="square">
            <a:spAutoFit/>
          </a:bodyPr>
          <a:lstStyle/>
          <a:p>
            <a:pPr marL="342900" indent="-342900">
              <a:lnSpc>
                <a:spcPct val="150000"/>
              </a:lnSpc>
              <a:buFont typeface="Wingdings" panose="05000000000000000000" pitchFamily="2" charset="2"/>
              <a:buChar char="u"/>
            </a:pPr>
            <a:r>
              <a:rPr lang="en-US" altLang="zh-CN" sz="2400" b="1" dirty="0">
                <a:latin typeface="微软雅黑" panose="020B0503020204020204" pitchFamily="34" charset="-122"/>
                <a:ea typeface="微软雅黑" panose="020B0503020204020204" pitchFamily="34" charset="-122"/>
              </a:rPr>
              <a:t>Based on Rideshare project previously</a:t>
            </a:r>
            <a:endParaRPr lang="zh-CN" altLang="en-US" sz="2400" b="1" dirty="0">
              <a:latin typeface="微软雅黑" panose="020B0503020204020204" pitchFamily="34" charset="-122"/>
              <a:ea typeface="微软雅黑" panose="020B0503020204020204" pitchFamily="34" charset="-122"/>
            </a:endParaRPr>
          </a:p>
        </p:txBody>
      </p:sp>
      <p:sp>
        <p:nvSpPr>
          <p:cNvPr id="16" name="文本框 15"/>
          <p:cNvSpPr txBox="1"/>
          <p:nvPr/>
        </p:nvSpPr>
        <p:spPr>
          <a:xfrm>
            <a:off x="548253" y="3329420"/>
            <a:ext cx="6156711" cy="1234440"/>
          </a:xfrm>
          <a:prstGeom prst="rect">
            <a:avLst/>
          </a:prstGeom>
          <a:noFill/>
        </p:spPr>
        <p:txBody>
          <a:bodyPr wrap="square">
            <a:spAutoFit/>
          </a:bodyPr>
          <a:lstStyle/>
          <a:p>
            <a:pPr algn="just">
              <a:lnSpc>
                <a:spcPct val="120000"/>
              </a:lnSpc>
            </a:pPr>
            <a:r>
              <a:rPr lang="en-US" altLang="zh-CN" sz="1600" dirty="0"/>
              <a:t>Borrow experience from MUSA 508, I’m going to mainly focus on the spatial problem of both space demand and time trip duration of taxi.</a:t>
            </a:r>
            <a:endParaRPr lang="en-US" altLang="zh-CN" sz="1600" dirty="0"/>
          </a:p>
          <a:p>
            <a:pPr algn="just">
              <a:lnSpc>
                <a:spcPct val="120000"/>
              </a:lnSpc>
            </a:pPr>
            <a:endParaRPr lang="zh-CN" altLang="en-US" sz="1400" dirty="0">
              <a:latin typeface="Open Sans" panose="020B0606030504020204" pitchFamily="34" charset="0"/>
              <a:cs typeface="Open Sans" panose="020B0606030504020204" pitchFamily="34" charset="0"/>
            </a:endParaRPr>
          </a:p>
        </p:txBody>
      </p:sp>
      <p:sp>
        <p:nvSpPr>
          <p:cNvPr id="21" name="文本框 20"/>
          <p:cNvSpPr txBox="1"/>
          <p:nvPr/>
        </p:nvSpPr>
        <p:spPr>
          <a:xfrm>
            <a:off x="563245" y="4190365"/>
            <a:ext cx="6228080" cy="2599690"/>
          </a:xfrm>
          <a:prstGeom prst="rect">
            <a:avLst/>
          </a:prstGeom>
          <a:noFill/>
        </p:spPr>
        <p:txBody>
          <a:bodyPr wrap="square">
            <a:spAutoFit/>
          </a:bodyPr>
          <a:lstStyle/>
          <a:p>
            <a:pPr marL="285750" indent="-285750" algn="just">
              <a:lnSpc>
                <a:spcPct val="120000"/>
              </a:lnSpc>
              <a:buClrTx/>
              <a:buSzTx/>
              <a:buFont typeface="Arial" panose="020B0604020202020204" pitchFamily="34" charset="0"/>
              <a:buChar char="•"/>
            </a:pPr>
            <a:r>
              <a:rPr lang="en-US" altLang="zh-CN" sz="1600" b="1" dirty="0"/>
              <a:t>Spatial demand</a:t>
            </a:r>
            <a:endParaRPr lang="en-US" altLang="zh-CN" sz="1600" b="1" dirty="0"/>
          </a:p>
          <a:p>
            <a:pPr algn="just">
              <a:lnSpc>
                <a:spcPct val="120000"/>
              </a:lnSpc>
            </a:pPr>
            <a:r>
              <a:rPr lang="en-US" altLang="zh-CN" sz="1400" dirty="0">
                <a:latin typeface="Open Sans" panose="020B0606030504020204" pitchFamily="34" charset="0"/>
                <a:cs typeface="Open Sans" panose="020B0606030504020204" pitchFamily="34" charset="0"/>
              </a:rPr>
              <a:t>  </a:t>
            </a:r>
            <a:r>
              <a:rPr lang="en-US" altLang="zh-CN" sz="1600" dirty="0"/>
              <a:t>    With the help of geospatial machine learning model, both taxi and ride share companies will be able to allocate car resources accurately considering spatial facilities, district of the city, weather condition, etc.</a:t>
            </a:r>
            <a:endParaRPr lang="en-US" altLang="zh-CN" sz="1400" dirty="0">
              <a:latin typeface="Open Sans" panose="020B0606030504020204" pitchFamily="34" charset="0"/>
              <a:cs typeface="Open Sans" panose="020B0606030504020204" pitchFamily="34" charset="0"/>
            </a:endParaRPr>
          </a:p>
          <a:p>
            <a:pPr marL="285750" indent="-285750" algn="just">
              <a:lnSpc>
                <a:spcPct val="120000"/>
              </a:lnSpc>
              <a:buFont typeface="Arial" panose="020B0604020202020204" pitchFamily="34" charset="0"/>
              <a:buChar char="•"/>
            </a:pPr>
            <a:r>
              <a:rPr lang="en-US" altLang="zh-CN" sz="1600" b="1" dirty="0"/>
              <a:t>Time demand</a:t>
            </a:r>
            <a:endParaRPr lang="en-US" altLang="zh-CN" sz="1600" b="1" dirty="0"/>
          </a:p>
          <a:p>
            <a:pPr algn="l">
              <a:lnSpc>
                <a:spcPct val="100000"/>
              </a:lnSpc>
              <a:buClrTx/>
              <a:buSzTx/>
              <a:buNone/>
            </a:pPr>
            <a:r>
              <a:rPr lang="en-US" altLang="zh-CN" sz="1400" b="1" dirty="0">
                <a:latin typeface="Open Sans" panose="020B0606030504020204" pitchFamily="34" charset="0"/>
                <a:cs typeface="Open Sans" panose="020B0606030504020204" pitchFamily="34" charset="0"/>
              </a:rPr>
              <a:t> </a:t>
            </a:r>
            <a:r>
              <a:rPr lang="en-US" altLang="zh-CN" sz="1600" dirty="0"/>
              <a:t>     With the help of </a:t>
            </a:r>
            <a:r>
              <a:rPr lang="en-US" altLang="zh-CN" sz="1600" i="0" dirty="0"/>
              <a:t>serial correlation</a:t>
            </a:r>
            <a:r>
              <a:rPr lang="en-US" altLang="zh-CN" sz="1600" dirty="0"/>
              <a:t>, build a time series model help to generalize the taxi duration pattern, so as to predict the time consumption of each trip predicted.</a:t>
            </a:r>
            <a:endParaRPr lang="en-US" altLang="zh-CN" sz="1600" dirty="0"/>
          </a:p>
        </p:txBody>
      </p:sp>
      <p:sp>
        <p:nvSpPr>
          <p:cNvPr id="8" name="十字形 7"/>
          <p:cNvSpPr/>
          <p:nvPr/>
        </p:nvSpPr>
        <p:spPr>
          <a:xfrm>
            <a:off x="3000375" y="2262242"/>
            <a:ext cx="915975" cy="780342"/>
          </a:xfrm>
          <a:prstGeom prst="plus">
            <a:avLst>
              <a:gd name="adj" fmla="val 34901"/>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accent1">
                    <a:lumMod val="50000"/>
                  </a:schemeClr>
                </a:solidFill>
                <a:latin typeface="Arial Black" panose="020B0A04020102020204" pitchFamily="34" charset="0"/>
              </a:rPr>
              <a:t>+</a:t>
            </a:r>
            <a:endParaRPr lang="zh-CN" altLang="en-US" sz="2800" b="1" dirty="0">
              <a:solidFill>
                <a:schemeClr val="accent1">
                  <a:lumMod val="50000"/>
                </a:schemeClr>
              </a:solidFill>
              <a:latin typeface="Arial Black" panose="020B0A040201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0" y="215900"/>
            <a:ext cx="2663825" cy="368300"/>
          </a:xfrm>
          <a:prstGeom prst="rect">
            <a:avLst/>
          </a:prstGeom>
          <a:solidFill>
            <a:schemeClr val="tx1"/>
          </a:solidFill>
        </p:spPr>
        <p:txBody>
          <a:bodyPr wrap="square" rtlCol="0">
            <a:spAutoFit/>
          </a:bodyPr>
          <a:lstStyle>
            <a:defPPr>
              <a:defRPr lang="zh-CN"/>
            </a:defPPr>
            <a:lvl1pPr>
              <a:defRPr b="1">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US" altLang="zh-CN" dirty="0"/>
              <a:t>Motivation &amp; Goal</a:t>
            </a:r>
            <a:endParaRPr lang="en-US" altLang="zh-CN" dirty="0"/>
          </a:p>
        </p:txBody>
      </p:sp>
      <p:sp>
        <p:nvSpPr>
          <p:cNvPr id="5" name="矩形 4"/>
          <p:cNvSpPr/>
          <p:nvPr/>
        </p:nvSpPr>
        <p:spPr>
          <a:xfrm>
            <a:off x="11497456" y="0"/>
            <a:ext cx="353666" cy="719528"/>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 name="灯片编号占位符 5"/>
          <p:cNvSpPr>
            <a:spLocks noGrp="1"/>
          </p:cNvSpPr>
          <p:nvPr>
            <p:ph type="sldNum" sz="quarter" idx="12"/>
          </p:nvPr>
        </p:nvSpPr>
        <p:spPr>
          <a:xfrm>
            <a:off x="11370039" y="382940"/>
            <a:ext cx="701719" cy="307777"/>
          </a:xfrm>
          <a:noFill/>
        </p:spPr>
        <p:txBody>
          <a:bodyPr wrap="square" rtlCol="0">
            <a:spAutoFit/>
          </a:bodyPr>
          <a:lstStyle/>
          <a:p>
            <a:pPr algn="ctr"/>
            <a:fld id="{52EACAB8-BDC7-46D8-AED4-E3A5E447E221}" type="slidenum">
              <a:rPr lang="zh-CN" altLang="en-US" sz="1400">
                <a:solidFill>
                  <a:schemeClr val="bg1"/>
                </a:solidFill>
                <a:latin typeface="AXIS Std M" panose="020B0600000000000000" pitchFamily="34" charset="-128"/>
                <a:ea typeface="AXIS Std M" panose="020B0600000000000000" pitchFamily="34" charset="-128"/>
              </a:rPr>
            </a:fld>
            <a:endParaRPr lang="zh-CN" altLang="en-US" sz="1400" dirty="0">
              <a:solidFill>
                <a:schemeClr val="bg1"/>
              </a:solidFill>
              <a:latin typeface="AXIS Std M" panose="020B0600000000000000" pitchFamily="34" charset="-128"/>
              <a:ea typeface="AXIS Std M" panose="020B0600000000000000" pitchFamily="34" charset="-128"/>
            </a:endParaRPr>
          </a:p>
        </p:txBody>
      </p:sp>
      <p:sp>
        <p:nvSpPr>
          <p:cNvPr id="15" name="文本框 14"/>
          <p:cNvSpPr txBox="1"/>
          <p:nvPr/>
        </p:nvSpPr>
        <p:spPr>
          <a:xfrm>
            <a:off x="6855460" y="6605905"/>
            <a:ext cx="5461635" cy="257175"/>
          </a:xfrm>
          <a:prstGeom prst="rect">
            <a:avLst/>
          </a:prstGeom>
          <a:noFill/>
        </p:spPr>
        <p:txBody>
          <a:bodyPr wrap="square">
            <a:spAutoFit/>
          </a:bodyPr>
          <a:lstStyle/>
          <a:p>
            <a:pPr algn="just">
              <a:lnSpc>
                <a:spcPct val="120000"/>
              </a:lnSpc>
            </a:pPr>
            <a:r>
              <a:rPr lang="en-US" altLang="zh-CN" sz="9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pic [1][2] Borrow from </a:t>
            </a:r>
            <a:r>
              <a:rPr lang="en-US" altLang="zh-CN" sz="900" dirty="0" err="1">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nilesh</a:t>
            </a:r>
            <a:r>
              <a:rPr lang="en-US" altLang="zh-CN" sz="9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a:t>
            </a:r>
            <a:r>
              <a:rPr lang="en-US" altLang="zh-CN" sz="900" dirty="0" err="1">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patil</a:t>
            </a:r>
            <a:r>
              <a:rPr lang="en-US" altLang="zh-CN" sz="9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a:t>
            </a:r>
            <a:r>
              <a:rPr lang="en-US" altLang="zh-CN" sz="900" b="0" i="1" dirty="0">
                <a:solidFill>
                  <a:srgbClr val="222222"/>
                </a:solidFill>
                <a:effectLst/>
                <a:latin typeface="volkhov"/>
              </a:rPr>
              <a:t>Characterizing &amp; analyzing networks : NYC taxi data</a:t>
            </a:r>
            <a:endParaRPr lang="en-US" altLang="zh-CN" sz="900" b="0" i="1" dirty="0">
              <a:solidFill>
                <a:srgbClr val="222222"/>
              </a:solidFill>
              <a:effectLst/>
              <a:latin typeface="volkhov"/>
            </a:endParaRPr>
          </a:p>
        </p:txBody>
      </p:sp>
      <p:sp>
        <p:nvSpPr>
          <p:cNvPr id="8" name="文本框 7"/>
          <p:cNvSpPr txBox="1"/>
          <p:nvPr/>
        </p:nvSpPr>
        <p:spPr>
          <a:xfrm>
            <a:off x="11452681" y="3792091"/>
            <a:ext cx="353666" cy="261610"/>
          </a:xfrm>
          <a:prstGeom prst="rect">
            <a:avLst/>
          </a:prstGeom>
          <a:noFill/>
        </p:spPr>
        <p:txBody>
          <a:bodyPr wrap="square" rtlCol="0">
            <a:spAutoFit/>
          </a:bodyPr>
          <a:lstStyle/>
          <a:p>
            <a:r>
              <a:rPr lang="en-US" altLang="zh-CN" sz="1050" dirty="0">
                <a:latin typeface="Open Sans" panose="020B0606030504020204" pitchFamily="34" charset="0"/>
                <a:ea typeface="Open Sans" panose="020B0606030504020204" pitchFamily="34" charset="0"/>
                <a:cs typeface="Open Sans" panose="020B0606030504020204" pitchFamily="34" charset="0"/>
              </a:rPr>
              <a:t>[1]</a:t>
            </a:r>
            <a:endParaRPr lang="zh-CN" altLang="en-US" sz="1050" dirty="0">
              <a:latin typeface="Open Sans" panose="020B0606030504020204" pitchFamily="34" charset="0"/>
              <a:ea typeface="Open Sans" panose="020B0606030504020204" pitchFamily="34" charset="0"/>
              <a:cs typeface="Open Sans" panose="020B0606030504020204" pitchFamily="34" charset="0"/>
            </a:endParaRPr>
          </a:p>
        </p:txBody>
      </p:sp>
      <p:grpSp>
        <p:nvGrpSpPr>
          <p:cNvPr id="18" name="组合 17"/>
          <p:cNvGrpSpPr/>
          <p:nvPr/>
        </p:nvGrpSpPr>
        <p:grpSpPr>
          <a:xfrm>
            <a:off x="8100896" y="466005"/>
            <a:ext cx="3970863" cy="6182423"/>
            <a:chOff x="8100896" y="466005"/>
            <a:chExt cx="3970863" cy="6182423"/>
          </a:xfrm>
        </p:grpSpPr>
        <p:pic>
          <p:nvPicPr>
            <p:cNvPr id="7" name="图片 6"/>
            <p:cNvPicPr>
              <a:picLocks noChangeAspect="1"/>
            </p:cNvPicPr>
            <p:nvPr/>
          </p:nvPicPr>
          <p:blipFill>
            <a:blip r:embed="rId1">
              <a:extLst>
                <a:ext uri="{BEBA8EAE-BF5A-486C-A8C5-ECC9F3942E4B}">
                  <a14:imgProps xmlns:a14="http://schemas.microsoft.com/office/drawing/2010/main">
                    <a14:imgLayer r:embed="rId2">
                      <a14:imgEffect>
                        <a14:colorTemperature colorTemp="7200"/>
                      </a14:imgEffect>
                    </a14:imgLayer>
                  </a14:imgProps>
                </a:ext>
              </a:extLst>
            </a:blip>
            <a:stretch>
              <a:fillRect/>
            </a:stretch>
          </p:blipFill>
          <p:spPr>
            <a:xfrm>
              <a:off x="8100896" y="466005"/>
              <a:ext cx="3970862" cy="3608421"/>
            </a:xfrm>
            <a:prstGeom prst="rect">
              <a:avLst/>
            </a:prstGeom>
          </p:spPr>
        </p:pic>
        <p:pic>
          <p:nvPicPr>
            <p:cNvPr id="16" name="图片 15"/>
            <p:cNvPicPr>
              <a:picLocks noChangeAspect="1"/>
            </p:cNvPicPr>
            <p:nvPr/>
          </p:nvPicPr>
          <p:blipFill rotWithShape="1">
            <a:blip r:embed="rId3">
              <a:clrChange>
                <a:clrFrom>
                  <a:srgbClr val="FFFFFF"/>
                </a:clrFrom>
                <a:clrTo>
                  <a:srgbClr val="FFFFFF">
                    <a:alpha val="0"/>
                  </a:srgbClr>
                </a:clrTo>
              </a:clrChange>
              <a:extLst>
                <a:ext uri="{BEBA8EAE-BF5A-486C-A8C5-ECC9F3942E4B}">
                  <a14:imgProps xmlns:a14="http://schemas.microsoft.com/office/drawing/2010/main">
                    <a14:imgLayer r:embed="rId4">
                      <a14:imgEffect>
                        <a14:colorTemperature colorTemp="7200"/>
                      </a14:imgEffect>
                      <a14:imgEffect>
                        <a14:saturation sat="200000"/>
                      </a14:imgEffect>
                    </a14:imgLayer>
                  </a14:imgProps>
                </a:ext>
              </a:extLst>
            </a:blip>
            <a:srcRect r="14155"/>
            <a:stretch>
              <a:fillRect/>
            </a:stretch>
          </p:blipFill>
          <p:spPr>
            <a:xfrm>
              <a:off x="8100897" y="4063535"/>
              <a:ext cx="3970862" cy="2584893"/>
            </a:xfrm>
            <a:prstGeom prst="rect">
              <a:avLst/>
            </a:prstGeom>
          </p:spPr>
        </p:pic>
      </p:grpSp>
      <p:sp>
        <p:nvSpPr>
          <p:cNvPr id="17" name="文本框 16"/>
          <p:cNvSpPr txBox="1"/>
          <p:nvPr/>
        </p:nvSpPr>
        <p:spPr>
          <a:xfrm>
            <a:off x="11256010" y="6270625"/>
            <a:ext cx="561975" cy="245110"/>
          </a:xfrm>
          <a:prstGeom prst="rect">
            <a:avLst/>
          </a:prstGeom>
          <a:noFill/>
        </p:spPr>
        <p:txBody>
          <a:bodyPr wrap="square" rtlCol="0">
            <a:spAutoFit/>
          </a:bodyPr>
          <a:lstStyle/>
          <a:p>
            <a:r>
              <a:rPr lang="en-US" altLang="zh-CN" sz="1000" dirty="0">
                <a:latin typeface="Open Sans" panose="020B0606030504020204" pitchFamily="34" charset="0"/>
                <a:ea typeface="Open Sans" panose="020B0606030504020204" pitchFamily="34" charset="0"/>
                <a:cs typeface="Open Sans" panose="020B0606030504020204" pitchFamily="34" charset="0"/>
              </a:rPr>
              <a:t>[2]</a:t>
            </a:r>
            <a:endParaRPr lang="en-US" altLang="zh-CN" sz="1000" dirty="0">
              <a:latin typeface="Open Sans" panose="020B0606030504020204" pitchFamily="34" charset="0"/>
              <a:ea typeface="Open Sans" panose="020B0606030504020204" pitchFamily="34" charset="0"/>
              <a:cs typeface="Open Sans" panose="020B0606030504020204" pitchFamily="34" charset="0"/>
            </a:endParaRPr>
          </a:p>
        </p:txBody>
      </p:sp>
      <p:sp>
        <p:nvSpPr>
          <p:cNvPr id="19" name="文本框 18"/>
          <p:cNvSpPr txBox="1"/>
          <p:nvPr/>
        </p:nvSpPr>
        <p:spPr>
          <a:xfrm>
            <a:off x="11289030" y="3728085"/>
            <a:ext cx="561975" cy="245110"/>
          </a:xfrm>
          <a:prstGeom prst="rect">
            <a:avLst/>
          </a:prstGeom>
          <a:noFill/>
        </p:spPr>
        <p:txBody>
          <a:bodyPr wrap="square" rtlCol="0">
            <a:spAutoFit/>
          </a:bodyPr>
          <a:lstStyle/>
          <a:p>
            <a:r>
              <a:rPr lang="en-US" altLang="zh-CN" sz="1000" dirty="0">
                <a:latin typeface="Open Sans" panose="020B0606030504020204" pitchFamily="34" charset="0"/>
                <a:ea typeface="Open Sans" panose="020B0606030504020204" pitchFamily="34" charset="0"/>
                <a:cs typeface="Open Sans" panose="020B0606030504020204" pitchFamily="34" charset="0"/>
              </a:rPr>
              <a:t>[1]</a:t>
            </a:r>
            <a:endParaRPr lang="en-US" altLang="zh-CN" sz="1000" dirty="0">
              <a:latin typeface="Open Sans" panose="020B0606030504020204" pitchFamily="34" charset="0"/>
              <a:ea typeface="Open Sans" panose="020B0606030504020204" pitchFamily="34" charset="0"/>
              <a:cs typeface="Open Sans" panose="020B0606030504020204" pitchFamily="34" charset="0"/>
            </a:endParaRPr>
          </a:p>
        </p:txBody>
      </p:sp>
      <p:sp>
        <p:nvSpPr>
          <p:cNvPr id="27" name="文本框 26"/>
          <p:cNvSpPr txBox="1"/>
          <p:nvPr/>
        </p:nvSpPr>
        <p:spPr>
          <a:xfrm>
            <a:off x="571039" y="3035557"/>
            <a:ext cx="7220315" cy="332592"/>
          </a:xfrm>
          <a:prstGeom prst="rect">
            <a:avLst/>
          </a:prstGeom>
          <a:noFill/>
        </p:spPr>
        <p:txBody>
          <a:bodyPr wrap="square">
            <a:spAutoFit/>
          </a:bodyPr>
          <a:lstStyle/>
          <a:p>
            <a:pPr algn="just">
              <a:lnSpc>
                <a:spcPct val="120000"/>
              </a:lnSpc>
            </a:pPr>
            <a:r>
              <a:rPr lang="en-US" altLang="zh-CN" sz="1400" dirty="0">
                <a:solidFill>
                  <a:schemeClr val="tx1">
                    <a:lumMod val="75000"/>
                    <a:lumOff val="25000"/>
                  </a:schemeClr>
                </a:solidFill>
                <a:latin typeface="Open Sans" panose="020B0606030504020204" pitchFamily="34" charset="0"/>
                <a:cs typeface="Open Sans" panose="020B0606030504020204" pitchFamily="34" charset="0"/>
              </a:rPr>
              <a:t>the </a:t>
            </a:r>
            <a:endParaRPr lang="zh-CN" altLang="en-US" sz="1400" dirty="0">
              <a:solidFill>
                <a:schemeClr val="tx1">
                  <a:lumMod val="75000"/>
                  <a:lumOff val="25000"/>
                </a:schemeClr>
              </a:solidFill>
              <a:latin typeface="Open Sans" panose="020B0606030504020204" pitchFamily="34" charset="0"/>
              <a:cs typeface="Open Sans" panose="020B0606030504020204" pitchFamily="34" charset="0"/>
            </a:endParaRPr>
          </a:p>
        </p:txBody>
      </p:sp>
      <p:sp>
        <p:nvSpPr>
          <p:cNvPr id="23" name="矩形 22"/>
          <p:cNvSpPr/>
          <p:nvPr/>
        </p:nvSpPr>
        <p:spPr>
          <a:xfrm>
            <a:off x="260985" y="743585"/>
            <a:ext cx="7692390" cy="1437005"/>
          </a:xfrm>
          <a:prstGeom prst="rect">
            <a:avLst/>
          </a:prstGeom>
          <a:solidFill>
            <a:srgbClr val="EAF2F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260985" y="2438400"/>
            <a:ext cx="7692390" cy="1323340"/>
          </a:xfrm>
          <a:prstGeom prst="rect">
            <a:avLst/>
          </a:prstGeom>
          <a:solidFill>
            <a:srgbClr val="EAF2F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369570" y="1211580"/>
            <a:ext cx="7583170" cy="975995"/>
          </a:xfrm>
          <a:prstGeom prst="rect">
            <a:avLst/>
          </a:prstGeom>
          <a:noFill/>
        </p:spPr>
        <p:txBody>
          <a:bodyPr wrap="square">
            <a:spAutoFit/>
          </a:bodyPr>
          <a:lstStyle/>
          <a:p>
            <a:pPr algn="just">
              <a:lnSpc>
                <a:spcPct val="120000"/>
              </a:lnSpc>
              <a:buClrTx/>
              <a:buSzTx/>
              <a:buFontTx/>
            </a:pPr>
            <a:r>
              <a:rPr lang="en-US" altLang="zh-CN" sz="1600" dirty="0"/>
              <a:t>Based on the provided taxi trip dataset, conduct an all-around data exploration analysis, to identify local population’s travel habits and daily routines in features such as time scope, distance, location and so on.</a:t>
            </a:r>
            <a:endParaRPr lang="en-US" altLang="zh-CN" sz="1600" dirty="0"/>
          </a:p>
        </p:txBody>
      </p:sp>
      <p:sp>
        <p:nvSpPr>
          <p:cNvPr id="11" name="文本框 10"/>
          <p:cNvSpPr txBox="1"/>
          <p:nvPr/>
        </p:nvSpPr>
        <p:spPr>
          <a:xfrm>
            <a:off x="223520" y="719455"/>
            <a:ext cx="9253855" cy="499745"/>
          </a:xfrm>
          <a:prstGeom prst="rect">
            <a:avLst/>
          </a:prstGeom>
          <a:noFill/>
        </p:spPr>
        <p:txBody>
          <a:bodyPr wrap="square">
            <a:spAutoFit/>
          </a:bodyPr>
          <a:lstStyle/>
          <a:p>
            <a:pPr marL="342900" indent="-342900">
              <a:lnSpc>
                <a:spcPct val="150000"/>
              </a:lnSpc>
              <a:buFont typeface="Wingdings" panose="05000000000000000000" pitchFamily="2" charset="2"/>
              <a:buChar char="u"/>
            </a:pPr>
            <a:r>
              <a:rPr lang="en-US" altLang="zh-CN" sz="2000" b="1" dirty="0">
                <a:latin typeface="微软雅黑" panose="020B0503020204020204" pitchFamily="34" charset="-122"/>
                <a:ea typeface="微软雅黑" panose="020B0503020204020204" pitchFamily="34" charset="-122"/>
              </a:rPr>
              <a:t>Generalized taxi mobility pattern exploration</a:t>
            </a:r>
            <a:endParaRPr lang="zh-CN" altLang="en-US" sz="2000" b="1" dirty="0">
              <a:latin typeface="微软雅黑" panose="020B0503020204020204" pitchFamily="34" charset="-122"/>
              <a:ea typeface="微软雅黑" panose="020B0503020204020204" pitchFamily="34" charset="-122"/>
            </a:endParaRPr>
          </a:p>
        </p:txBody>
      </p:sp>
      <p:sp>
        <p:nvSpPr>
          <p:cNvPr id="20" name="文本框 19"/>
          <p:cNvSpPr txBox="1"/>
          <p:nvPr/>
        </p:nvSpPr>
        <p:spPr>
          <a:xfrm>
            <a:off x="223520" y="2371725"/>
            <a:ext cx="7947660" cy="499745"/>
          </a:xfrm>
          <a:prstGeom prst="rect">
            <a:avLst/>
          </a:prstGeom>
          <a:noFill/>
        </p:spPr>
        <p:txBody>
          <a:bodyPr wrap="square">
            <a:spAutoFit/>
          </a:bodyPr>
          <a:lstStyle/>
          <a:p>
            <a:pPr marL="342900" indent="-342900">
              <a:lnSpc>
                <a:spcPct val="150000"/>
              </a:lnSpc>
              <a:buFont typeface="Wingdings" panose="05000000000000000000" pitchFamily="2" charset="2"/>
              <a:buChar char="u"/>
            </a:pPr>
            <a:r>
              <a:rPr lang="en-US" altLang="zh-CN" sz="2000" b="1" dirty="0">
                <a:latin typeface="微软雅黑" panose="020B0503020204020204" pitchFamily="34" charset="-122"/>
                <a:ea typeface="微软雅黑" panose="020B0503020204020204" pitchFamily="34" charset="-122"/>
              </a:rPr>
              <a:t>Predict taxi demand (trip count) in census tract</a:t>
            </a:r>
            <a:endParaRPr lang="zh-CN" altLang="en-US" sz="2000" b="1" dirty="0">
              <a:latin typeface="微软雅黑" panose="020B0503020204020204" pitchFamily="34" charset="-122"/>
              <a:ea typeface="微软雅黑" panose="020B0503020204020204" pitchFamily="34" charset="-122"/>
            </a:endParaRPr>
          </a:p>
        </p:txBody>
      </p:sp>
      <p:sp>
        <p:nvSpPr>
          <p:cNvPr id="25" name="矩形 24"/>
          <p:cNvSpPr/>
          <p:nvPr/>
        </p:nvSpPr>
        <p:spPr>
          <a:xfrm>
            <a:off x="260985" y="4065905"/>
            <a:ext cx="7691755" cy="1258570"/>
          </a:xfrm>
          <a:prstGeom prst="rect">
            <a:avLst/>
          </a:prstGeom>
          <a:solidFill>
            <a:srgbClr val="EAF2F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223520" y="3956685"/>
            <a:ext cx="7947660" cy="499745"/>
          </a:xfrm>
          <a:prstGeom prst="rect">
            <a:avLst/>
          </a:prstGeom>
          <a:noFill/>
        </p:spPr>
        <p:txBody>
          <a:bodyPr wrap="square">
            <a:spAutoFit/>
          </a:bodyPr>
          <a:lstStyle/>
          <a:p>
            <a:pPr marL="342900" indent="-342900">
              <a:lnSpc>
                <a:spcPct val="150000"/>
              </a:lnSpc>
              <a:buFont typeface="Wingdings" panose="05000000000000000000" pitchFamily="2" charset="2"/>
              <a:buChar char="u"/>
            </a:pPr>
            <a:r>
              <a:rPr lang="en-US" altLang="zh-CN" sz="2000" b="1" dirty="0">
                <a:latin typeface="微软雅黑" panose="020B0503020204020204" pitchFamily="34" charset="-122"/>
                <a:ea typeface="微软雅黑" panose="020B0503020204020204" pitchFamily="34" charset="-122"/>
              </a:rPr>
              <a:t>Predict trip duration of each trip in test data</a:t>
            </a:r>
            <a:endParaRPr lang="zh-CN" altLang="en-US" sz="2000" b="1" dirty="0">
              <a:latin typeface="微软雅黑" panose="020B0503020204020204" pitchFamily="34" charset="-122"/>
              <a:ea typeface="微软雅黑" panose="020B0503020204020204" pitchFamily="34" charset="-122"/>
            </a:endParaRPr>
          </a:p>
        </p:txBody>
      </p:sp>
      <p:sp>
        <p:nvSpPr>
          <p:cNvPr id="28" name="矩形 27"/>
          <p:cNvSpPr/>
          <p:nvPr/>
        </p:nvSpPr>
        <p:spPr>
          <a:xfrm>
            <a:off x="260985" y="5491480"/>
            <a:ext cx="7692390" cy="1150620"/>
          </a:xfrm>
          <a:prstGeom prst="rect">
            <a:avLst/>
          </a:prstGeom>
          <a:solidFill>
            <a:srgbClr val="EAF2F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223520" y="5353685"/>
            <a:ext cx="7947660" cy="499745"/>
          </a:xfrm>
          <a:prstGeom prst="rect">
            <a:avLst/>
          </a:prstGeom>
          <a:noFill/>
        </p:spPr>
        <p:txBody>
          <a:bodyPr wrap="square">
            <a:spAutoFit/>
          </a:bodyPr>
          <a:lstStyle/>
          <a:p>
            <a:pPr marL="342900" indent="-342900">
              <a:lnSpc>
                <a:spcPct val="150000"/>
              </a:lnSpc>
              <a:buFont typeface="Wingdings" panose="05000000000000000000" pitchFamily="2" charset="2"/>
              <a:buChar char="u"/>
            </a:pPr>
            <a:r>
              <a:rPr lang="en-US" altLang="zh-CN" sz="2000" b="1" dirty="0">
                <a:latin typeface="微软雅黑" panose="020B0503020204020204" pitchFamily="34" charset="-122"/>
                <a:ea typeface="微软雅黑" panose="020B0503020204020204" pitchFamily="34" charset="-122"/>
              </a:rPr>
              <a:t>Compare multiple model and results</a:t>
            </a:r>
            <a:endParaRPr lang="zh-CN" altLang="en-US" sz="2000" b="1" dirty="0">
              <a:latin typeface="微软雅黑" panose="020B0503020204020204" pitchFamily="34" charset="-122"/>
              <a:ea typeface="微软雅黑" panose="020B0503020204020204" pitchFamily="34" charset="-122"/>
            </a:endParaRPr>
          </a:p>
        </p:txBody>
      </p:sp>
      <p:sp>
        <p:nvSpPr>
          <p:cNvPr id="31" name="文本框 30"/>
          <p:cNvSpPr txBox="1"/>
          <p:nvPr/>
        </p:nvSpPr>
        <p:spPr>
          <a:xfrm>
            <a:off x="369570" y="4443730"/>
            <a:ext cx="7510145" cy="681355"/>
          </a:xfrm>
          <a:prstGeom prst="rect">
            <a:avLst/>
          </a:prstGeom>
          <a:noFill/>
        </p:spPr>
        <p:txBody>
          <a:bodyPr wrap="square">
            <a:spAutoFit/>
          </a:bodyPr>
          <a:lstStyle/>
          <a:p>
            <a:pPr algn="just">
              <a:lnSpc>
                <a:spcPct val="120000"/>
              </a:lnSpc>
            </a:pPr>
            <a:r>
              <a:rPr lang="en-US" altLang="zh-CN" sz="1600" dirty="0"/>
              <a:t>To make predictions on taxi ride duration times, compare with existing duration value, select the model with the least  </a:t>
            </a:r>
            <a:r>
              <a:rPr lang="en-US" altLang="zh-CN" sz="1600" b="1" dirty="0">
                <a:solidFill>
                  <a:srgbClr val="C00000"/>
                </a:solidFill>
              </a:rPr>
              <a:t>Root Mean Squared Logarithmic Error.</a:t>
            </a:r>
            <a:endParaRPr lang="en-US" altLang="zh-CN" sz="1600" b="1" dirty="0">
              <a:solidFill>
                <a:srgbClr val="C00000"/>
              </a:solidFill>
            </a:endParaRPr>
          </a:p>
        </p:txBody>
      </p:sp>
      <p:sp>
        <p:nvSpPr>
          <p:cNvPr id="32" name="文本框 31"/>
          <p:cNvSpPr txBox="1"/>
          <p:nvPr/>
        </p:nvSpPr>
        <p:spPr>
          <a:xfrm>
            <a:off x="619810" y="5798716"/>
            <a:ext cx="7084681" cy="1136650"/>
          </a:xfrm>
          <a:prstGeom prst="rect">
            <a:avLst/>
          </a:prstGeom>
          <a:noFill/>
        </p:spPr>
        <p:txBody>
          <a:bodyPr wrap="square">
            <a:spAutoFit/>
          </a:bodyPr>
          <a:lstStyle/>
          <a:p>
            <a:pPr algn="just">
              <a:lnSpc>
                <a:spcPct val="120000"/>
              </a:lnSpc>
            </a:pPr>
            <a:r>
              <a:rPr lang="en-US" altLang="zh-CN" sz="1600" dirty="0"/>
              <a:t>Linear regression model</a:t>
            </a:r>
            <a:endParaRPr lang="en-US" altLang="zh-CN" sz="1600" dirty="0"/>
          </a:p>
          <a:p>
            <a:pPr algn="l"/>
            <a:r>
              <a:rPr lang="en-US" altLang="zh-CN" sz="1600" dirty="0"/>
              <a:t>Multiple linear regression model</a:t>
            </a:r>
            <a:endParaRPr lang="en-US" altLang="zh-CN" sz="1600" dirty="0"/>
          </a:p>
          <a:p>
            <a:pPr algn="l"/>
            <a:r>
              <a:rPr lang="en-US" altLang="zh-CN" sz="1600" dirty="0"/>
              <a:t>Random Forest model</a:t>
            </a:r>
            <a:endParaRPr lang="en-US" altLang="zh-CN" sz="1600" dirty="0"/>
          </a:p>
          <a:p>
            <a:pPr algn="just">
              <a:lnSpc>
                <a:spcPct val="120000"/>
              </a:lnSpc>
            </a:pPr>
            <a:endParaRPr lang="zh-CN" altLang="en-US" sz="1400" dirty="0">
              <a:solidFill>
                <a:schemeClr val="tx1">
                  <a:lumMod val="75000"/>
                  <a:lumOff val="25000"/>
                </a:schemeClr>
              </a:solidFill>
              <a:latin typeface="Open Sans" panose="020B0606030504020204" pitchFamily="34" charset="0"/>
              <a:cs typeface="Open Sans" panose="020B0606030504020204" pitchFamily="34" charset="0"/>
            </a:endParaRPr>
          </a:p>
        </p:txBody>
      </p:sp>
      <p:sp>
        <p:nvSpPr>
          <p:cNvPr id="34" name="文本框 33"/>
          <p:cNvSpPr txBox="1"/>
          <p:nvPr/>
        </p:nvSpPr>
        <p:spPr>
          <a:xfrm>
            <a:off x="370205" y="2818765"/>
            <a:ext cx="7582535" cy="975995"/>
          </a:xfrm>
          <a:prstGeom prst="rect">
            <a:avLst/>
          </a:prstGeom>
          <a:noFill/>
        </p:spPr>
        <p:txBody>
          <a:bodyPr wrap="square">
            <a:spAutoFit/>
          </a:bodyPr>
          <a:lstStyle/>
          <a:p>
            <a:pPr algn="just">
              <a:lnSpc>
                <a:spcPct val="120000"/>
              </a:lnSpc>
            </a:pPr>
            <a:r>
              <a:rPr lang="en-US" altLang="zh-CN" sz="1600" dirty="0"/>
              <a:t>Take 100,000 subsample of taxi trip, and aggregating to hourly intervals , in the subset of NYC census tract units. To forecast the trip count in each census tract in average.</a:t>
            </a:r>
            <a:endParaRPr lang="en-US" altLang="zh-CN"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0" y="215901"/>
            <a:ext cx="1892300" cy="369332"/>
          </a:xfrm>
          <a:prstGeom prst="rect">
            <a:avLst/>
          </a:prstGeom>
          <a:solidFill>
            <a:schemeClr val="tx1"/>
          </a:solidFill>
        </p:spPr>
        <p:txBody>
          <a:bodyPr wrap="square" rtlCol="0">
            <a:spAutoFit/>
          </a:bodyPr>
          <a:lstStyle>
            <a:defPPr>
              <a:defRPr lang="zh-CN"/>
            </a:defPPr>
            <a:lvl1pPr>
              <a:defRPr b="1">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US" altLang="zh-CN" dirty="0"/>
              <a:t>Data set</a:t>
            </a:r>
            <a:endParaRPr lang="en-US" altLang="zh-CN" dirty="0"/>
          </a:p>
        </p:txBody>
      </p:sp>
      <p:sp>
        <p:nvSpPr>
          <p:cNvPr id="5" name="矩形 4"/>
          <p:cNvSpPr/>
          <p:nvPr/>
        </p:nvSpPr>
        <p:spPr>
          <a:xfrm>
            <a:off x="11497456" y="0"/>
            <a:ext cx="353666" cy="719528"/>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 name="灯片编号占位符 5"/>
          <p:cNvSpPr>
            <a:spLocks noGrp="1"/>
          </p:cNvSpPr>
          <p:nvPr>
            <p:ph type="sldNum" sz="quarter" idx="12"/>
          </p:nvPr>
        </p:nvSpPr>
        <p:spPr>
          <a:xfrm>
            <a:off x="11370039" y="382940"/>
            <a:ext cx="701719" cy="307777"/>
          </a:xfrm>
          <a:noFill/>
        </p:spPr>
        <p:txBody>
          <a:bodyPr wrap="square" rtlCol="0">
            <a:spAutoFit/>
          </a:bodyPr>
          <a:lstStyle/>
          <a:p>
            <a:pPr algn="ctr"/>
            <a:fld id="{52EACAB8-BDC7-46D8-AED4-E3A5E447E221}" type="slidenum">
              <a:rPr lang="zh-CN" altLang="en-US" sz="1400">
                <a:solidFill>
                  <a:schemeClr val="bg1"/>
                </a:solidFill>
                <a:latin typeface="AXIS Std M" panose="020B0600000000000000" pitchFamily="34" charset="-128"/>
                <a:ea typeface="AXIS Std M" panose="020B0600000000000000" pitchFamily="34" charset="-128"/>
              </a:rPr>
            </a:fld>
            <a:endParaRPr lang="zh-CN" altLang="en-US" sz="1400" dirty="0">
              <a:solidFill>
                <a:schemeClr val="bg1"/>
              </a:solidFill>
              <a:latin typeface="AXIS Std M" panose="020B0600000000000000" pitchFamily="34" charset="-128"/>
              <a:ea typeface="AXIS Std M" panose="020B0600000000000000" pitchFamily="34" charset="-128"/>
            </a:endParaRPr>
          </a:p>
        </p:txBody>
      </p:sp>
      <p:sp>
        <p:nvSpPr>
          <p:cNvPr id="7" name="矩形 6"/>
          <p:cNvSpPr/>
          <p:nvPr/>
        </p:nvSpPr>
        <p:spPr>
          <a:xfrm>
            <a:off x="364300" y="1091566"/>
            <a:ext cx="5651045" cy="4716083"/>
          </a:xfrm>
          <a:prstGeom prst="rect">
            <a:avLst/>
          </a:prstGeom>
          <a:solidFill>
            <a:schemeClr val="tx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矩形 7"/>
          <p:cNvSpPr/>
          <p:nvPr/>
        </p:nvSpPr>
        <p:spPr>
          <a:xfrm>
            <a:off x="7711484" y="1435973"/>
            <a:ext cx="4139638" cy="2195508"/>
          </a:xfrm>
          <a:prstGeom prst="rect">
            <a:avLst/>
          </a:prstGeom>
          <a:solidFill>
            <a:schemeClr val="bg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8"/>
          <p:cNvSpPr/>
          <p:nvPr/>
        </p:nvSpPr>
        <p:spPr>
          <a:xfrm>
            <a:off x="6235700" y="3785235"/>
            <a:ext cx="4870450" cy="3081020"/>
          </a:xfrm>
          <a:prstGeom prst="rect">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1" name="组合 10"/>
          <p:cNvGrpSpPr/>
          <p:nvPr/>
        </p:nvGrpSpPr>
        <p:grpSpPr>
          <a:xfrm>
            <a:off x="680752" y="1338267"/>
            <a:ext cx="4183197" cy="399630"/>
            <a:chOff x="623090" y="4748911"/>
            <a:chExt cx="4183197" cy="399630"/>
          </a:xfrm>
        </p:grpSpPr>
        <p:grpSp>
          <p:nvGrpSpPr>
            <p:cNvPr id="13" name="组合 12"/>
            <p:cNvGrpSpPr/>
            <p:nvPr/>
          </p:nvGrpSpPr>
          <p:grpSpPr>
            <a:xfrm flipH="1">
              <a:off x="623090" y="4748911"/>
              <a:ext cx="474192" cy="399630"/>
              <a:chOff x="6350" y="1588"/>
              <a:chExt cx="1403350" cy="1182687"/>
            </a:xfrm>
            <a:solidFill>
              <a:srgbClr val="282828"/>
            </a:solidFill>
          </p:grpSpPr>
          <p:sp>
            <p:nvSpPr>
              <p:cNvPr id="17" name="Freeform 5"/>
              <p:cNvSpPr/>
              <p:nvPr/>
            </p:nvSpPr>
            <p:spPr bwMode="auto">
              <a:xfrm>
                <a:off x="498475" y="1588"/>
                <a:ext cx="627063" cy="625475"/>
              </a:xfrm>
              <a:custGeom>
                <a:avLst/>
                <a:gdLst>
                  <a:gd name="T0" fmla="*/ 163 w 166"/>
                  <a:gd name="T1" fmla="*/ 30 h 165"/>
                  <a:gd name="T2" fmla="*/ 134 w 166"/>
                  <a:gd name="T3" fmla="*/ 1 h 165"/>
                  <a:gd name="T4" fmla="*/ 127 w 166"/>
                  <a:gd name="T5" fmla="*/ 0 h 165"/>
                  <a:gd name="T6" fmla="*/ 99 w 166"/>
                  <a:gd name="T7" fmla="*/ 0 h 165"/>
                  <a:gd name="T8" fmla="*/ 94 w 166"/>
                  <a:gd name="T9" fmla="*/ 2 h 165"/>
                  <a:gd name="T10" fmla="*/ 3 w 166"/>
                  <a:gd name="T11" fmla="*/ 93 h 165"/>
                  <a:gd name="T12" fmla="*/ 3 w 166"/>
                  <a:gd name="T13" fmla="*/ 105 h 165"/>
                  <a:gd name="T14" fmla="*/ 9 w 166"/>
                  <a:gd name="T15" fmla="*/ 107 h 165"/>
                  <a:gd name="T16" fmla="*/ 15 w 166"/>
                  <a:gd name="T17" fmla="*/ 104 h 165"/>
                  <a:gd name="T18" fmla="*/ 104 w 166"/>
                  <a:gd name="T19" fmla="*/ 15 h 165"/>
                  <a:gd name="T20" fmla="*/ 125 w 166"/>
                  <a:gd name="T21" fmla="*/ 15 h 165"/>
                  <a:gd name="T22" fmla="*/ 126 w 166"/>
                  <a:gd name="T23" fmla="*/ 16 h 165"/>
                  <a:gd name="T24" fmla="*/ 125 w 166"/>
                  <a:gd name="T25" fmla="*/ 17 h 165"/>
                  <a:gd name="T26" fmla="*/ 25 w 166"/>
                  <a:gd name="T27" fmla="*/ 117 h 165"/>
                  <a:gd name="T28" fmla="*/ 25 w 166"/>
                  <a:gd name="T29" fmla="*/ 123 h 165"/>
                  <a:gd name="T30" fmla="*/ 29 w 166"/>
                  <a:gd name="T31" fmla="*/ 124 h 165"/>
                  <a:gd name="T32" fmla="*/ 32 w 166"/>
                  <a:gd name="T33" fmla="*/ 123 h 165"/>
                  <a:gd name="T34" fmla="*/ 131 w 166"/>
                  <a:gd name="T35" fmla="*/ 23 h 165"/>
                  <a:gd name="T36" fmla="*/ 132 w 166"/>
                  <a:gd name="T37" fmla="*/ 23 h 165"/>
                  <a:gd name="T38" fmla="*/ 143 w 166"/>
                  <a:gd name="T39" fmla="*/ 34 h 165"/>
                  <a:gd name="T40" fmla="*/ 142 w 166"/>
                  <a:gd name="T41" fmla="*/ 34 h 165"/>
                  <a:gd name="T42" fmla="*/ 42 w 166"/>
                  <a:gd name="T43" fmla="*/ 134 h 165"/>
                  <a:gd name="T44" fmla="*/ 42 w 166"/>
                  <a:gd name="T45" fmla="*/ 140 h 165"/>
                  <a:gd name="T46" fmla="*/ 45 w 166"/>
                  <a:gd name="T47" fmla="*/ 141 h 165"/>
                  <a:gd name="T48" fmla="*/ 49 w 166"/>
                  <a:gd name="T49" fmla="*/ 140 h 165"/>
                  <a:gd name="T50" fmla="*/ 148 w 166"/>
                  <a:gd name="T51" fmla="*/ 40 h 165"/>
                  <a:gd name="T52" fmla="*/ 149 w 166"/>
                  <a:gd name="T53" fmla="*/ 40 h 165"/>
                  <a:gd name="T54" fmla="*/ 151 w 166"/>
                  <a:gd name="T55" fmla="*/ 41 h 165"/>
                  <a:gd name="T56" fmla="*/ 151 w 166"/>
                  <a:gd name="T57" fmla="*/ 61 h 165"/>
                  <a:gd name="T58" fmla="*/ 61 w 166"/>
                  <a:gd name="T59" fmla="*/ 150 h 165"/>
                  <a:gd name="T60" fmla="*/ 61 w 166"/>
                  <a:gd name="T61" fmla="*/ 162 h 165"/>
                  <a:gd name="T62" fmla="*/ 67 w 166"/>
                  <a:gd name="T63" fmla="*/ 165 h 165"/>
                  <a:gd name="T64" fmla="*/ 73 w 166"/>
                  <a:gd name="T65" fmla="*/ 162 h 165"/>
                  <a:gd name="T66" fmla="*/ 164 w 166"/>
                  <a:gd name="T67" fmla="*/ 71 h 165"/>
                  <a:gd name="T68" fmla="*/ 164 w 166"/>
                  <a:gd name="T69" fmla="*/ 71 h 165"/>
                  <a:gd name="T70" fmla="*/ 166 w 166"/>
                  <a:gd name="T71" fmla="*/ 65 h 165"/>
                  <a:gd name="T72" fmla="*/ 166 w 166"/>
                  <a:gd name="T73" fmla="*/ 37 h 165"/>
                  <a:gd name="T74" fmla="*/ 163 w 166"/>
                  <a:gd name="T75" fmla="*/ 3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6" h="165">
                    <a:moveTo>
                      <a:pt x="163" y="30"/>
                    </a:moveTo>
                    <a:cubicBezTo>
                      <a:pt x="134" y="1"/>
                      <a:pt x="134" y="1"/>
                      <a:pt x="134" y="1"/>
                    </a:cubicBezTo>
                    <a:cubicBezTo>
                      <a:pt x="133" y="0"/>
                      <a:pt x="130" y="0"/>
                      <a:pt x="127" y="0"/>
                    </a:cubicBezTo>
                    <a:cubicBezTo>
                      <a:pt x="99" y="0"/>
                      <a:pt x="99" y="0"/>
                      <a:pt x="99" y="0"/>
                    </a:cubicBezTo>
                    <a:cubicBezTo>
                      <a:pt x="97" y="0"/>
                      <a:pt x="96" y="0"/>
                      <a:pt x="94" y="2"/>
                    </a:cubicBezTo>
                    <a:cubicBezTo>
                      <a:pt x="3" y="93"/>
                      <a:pt x="3" y="93"/>
                      <a:pt x="3" y="93"/>
                    </a:cubicBezTo>
                    <a:cubicBezTo>
                      <a:pt x="0" y="96"/>
                      <a:pt x="0" y="101"/>
                      <a:pt x="3" y="105"/>
                    </a:cubicBezTo>
                    <a:cubicBezTo>
                      <a:pt x="5" y="106"/>
                      <a:pt x="7" y="107"/>
                      <a:pt x="9" y="107"/>
                    </a:cubicBezTo>
                    <a:cubicBezTo>
                      <a:pt x="11" y="107"/>
                      <a:pt x="14" y="106"/>
                      <a:pt x="15" y="104"/>
                    </a:cubicBezTo>
                    <a:cubicBezTo>
                      <a:pt x="104" y="15"/>
                      <a:pt x="104" y="15"/>
                      <a:pt x="104" y="15"/>
                    </a:cubicBezTo>
                    <a:cubicBezTo>
                      <a:pt x="125" y="15"/>
                      <a:pt x="125" y="15"/>
                      <a:pt x="125" y="15"/>
                    </a:cubicBezTo>
                    <a:cubicBezTo>
                      <a:pt x="126" y="16"/>
                      <a:pt x="126" y="16"/>
                      <a:pt x="126" y="16"/>
                    </a:cubicBezTo>
                    <a:cubicBezTo>
                      <a:pt x="125" y="17"/>
                      <a:pt x="125" y="17"/>
                      <a:pt x="125" y="17"/>
                    </a:cubicBezTo>
                    <a:cubicBezTo>
                      <a:pt x="25" y="117"/>
                      <a:pt x="25" y="117"/>
                      <a:pt x="25" y="117"/>
                    </a:cubicBezTo>
                    <a:cubicBezTo>
                      <a:pt x="24" y="118"/>
                      <a:pt x="24" y="121"/>
                      <a:pt x="25" y="123"/>
                    </a:cubicBezTo>
                    <a:cubicBezTo>
                      <a:pt x="26" y="124"/>
                      <a:pt x="27" y="124"/>
                      <a:pt x="29" y="124"/>
                    </a:cubicBezTo>
                    <a:cubicBezTo>
                      <a:pt x="30" y="124"/>
                      <a:pt x="31" y="124"/>
                      <a:pt x="32" y="123"/>
                    </a:cubicBezTo>
                    <a:cubicBezTo>
                      <a:pt x="131" y="23"/>
                      <a:pt x="131" y="23"/>
                      <a:pt x="131" y="23"/>
                    </a:cubicBezTo>
                    <a:cubicBezTo>
                      <a:pt x="131" y="23"/>
                      <a:pt x="131" y="23"/>
                      <a:pt x="132" y="23"/>
                    </a:cubicBezTo>
                    <a:cubicBezTo>
                      <a:pt x="143" y="34"/>
                      <a:pt x="143" y="34"/>
                      <a:pt x="143" y="34"/>
                    </a:cubicBezTo>
                    <a:cubicBezTo>
                      <a:pt x="142" y="34"/>
                      <a:pt x="142" y="34"/>
                      <a:pt x="142" y="34"/>
                    </a:cubicBezTo>
                    <a:cubicBezTo>
                      <a:pt x="42" y="134"/>
                      <a:pt x="42" y="134"/>
                      <a:pt x="42" y="134"/>
                    </a:cubicBezTo>
                    <a:cubicBezTo>
                      <a:pt x="41" y="135"/>
                      <a:pt x="41" y="138"/>
                      <a:pt x="42" y="140"/>
                    </a:cubicBezTo>
                    <a:cubicBezTo>
                      <a:pt x="43" y="141"/>
                      <a:pt x="44" y="141"/>
                      <a:pt x="45" y="141"/>
                    </a:cubicBezTo>
                    <a:cubicBezTo>
                      <a:pt x="47" y="141"/>
                      <a:pt x="48" y="141"/>
                      <a:pt x="49" y="140"/>
                    </a:cubicBezTo>
                    <a:cubicBezTo>
                      <a:pt x="148" y="40"/>
                      <a:pt x="148" y="40"/>
                      <a:pt x="148" y="40"/>
                    </a:cubicBezTo>
                    <a:cubicBezTo>
                      <a:pt x="148" y="40"/>
                      <a:pt x="149" y="40"/>
                      <a:pt x="149" y="40"/>
                    </a:cubicBezTo>
                    <a:cubicBezTo>
                      <a:pt x="151" y="41"/>
                      <a:pt x="151" y="41"/>
                      <a:pt x="151" y="41"/>
                    </a:cubicBezTo>
                    <a:cubicBezTo>
                      <a:pt x="151" y="61"/>
                      <a:pt x="151" y="61"/>
                      <a:pt x="151" y="61"/>
                    </a:cubicBezTo>
                    <a:cubicBezTo>
                      <a:pt x="61" y="150"/>
                      <a:pt x="61" y="150"/>
                      <a:pt x="61" y="150"/>
                    </a:cubicBezTo>
                    <a:cubicBezTo>
                      <a:pt x="58" y="153"/>
                      <a:pt x="58" y="159"/>
                      <a:pt x="61" y="162"/>
                    </a:cubicBezTo>
                    <a:cubicBezTo>
                      <a:pt x="63" y="164"/>
                      <a:pt x="65" y="165"/>
                      <a:pt x="67" y="165"/>
                    </a:cubicBezTo>
                    <a:cubicBezTo>
                      <a:pt x="69" y="165"/>
                      <a:pt x="71" y="164"/>
                      <a:pt x="73" y="162"/>
                    </a:cubicBezTo>
                    <a:cubicBezTo>
                      <a:pt x="164" y="71"/>
                      <a:pt x="164" y="71"/>
                      <a:pt x="164" y="71"/>
                    </a:cubicBezTo>
                    <a:cubicBezTo>
                      <a:pt x="164" y="71"/>
                      <a:pt x="164" y="71"/>
                      <a:pt x="164" y="71"/>
                    </a:cubicBezTo>
                    <a:cubicBezTo>
                      <a:pt x="166" y="69"/>
                      <a:pt x="166" y="67"/>
                      <a:pt x="166" y="65"/>
                    </a:cubicBezTo>
                    <a:cubicBezTo>
                      <a:pt x="166" y="37"/>
                      <a:pt x="166" y="37"/>
                      <a:pt x="166" y="37"/>
                    </a:cubicBezTo>
                    <a:cubicBezTo>
                      <a:pt x="166" y="34"/>
                      <a:pt x="165" y="32"/>
                      <a:pt x="163"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endParaRPr>
              </a:p>
            </p:txBody>
          </p:sp>
          <p:sp>
            <p:nvSpPr>
              <p:cNvPr id="18" name="Freeform 6"/>
              <p:cNvSpPr/>
              <p:nvPr/>
            </p:nvSpPr>
            <p:spPr bwMode="auto">
              <a:xfrm>
                <a:off x="6350" y="214313"/>
                <a:ext cx="1403350" cy="969962"/>
              </a:xfrm>
              <a:custGeom>
                <a:avLst/>
                <a:gdLst>
                  <a:gd name="T0" fmla="*/ 346 w 371"/>
                  <a:gd name="T1" fmla="*/ 209 h 256"/>
                  <a:gd name="T2" fmla="*/ 346 w 371"/>
                  <a:gd name="T3" fmla="*/ 25 h 256"/>
                  <a:gd name="T4" fmla="*/ 321 w 371"/>
                  <a:gd name="T5" fmla="*/ 0 h 256"/>
                  <a:gd name="T6" fmla="*/ 309 w 371"/>
                  <a:gd name="T7" fmla="*/ 0 h 256"/>
                  <a:gd name="T8" fmla="*/ 309 w 371"/>
                  <a:gd name="T9" fmla="*/ 9 h 256"/>
                  <a:gd name="T10" fmla="*/ 309 w 371"/>
                  <a:gd name="T11" fmla="*/ 12 h 256"/>
                  <a:gd name="T12" fmla="*/ 321 w 371"/>
                  <a:gd name="T13" fmla="*/ 12 h 256"/>
                  <a:gd name="T14" fmla="*/ 334 w 371"/>
                  <a:gd name="T15" fmla="*/ 25 h 256"/>
                  <a:gd name="T16" fmla="*/ 334 w 371"/>
                  <a:gd name="T17" fmla="*/ 209 h 256"/>
                  <a:gd name="T18" fmla="*/ 231 w 371"/>
                  <a:gd name="T19" fmla="*/ 209 h 256"/>
                  <a:gd name="T20" fmla="*/ 231 w 371"/>
                  <a:gd name="T21" fmla="*/ 212 h 256"/>
                  <a:gd name="T22" fmla="*/ 218 w 371"/>
                  <a:gd name="T23" fmla="*/ 225 h 256"/>
                  <a:gd name="T24" fmla="*/ 150 w 371"/>
                  <a:gd name="T25" fmla="*/ 225 h 256"/>
                  <a:gd name="T26" fmla="*/ 137 w 371"/>
                  <a:gd name="T27" fmla="*/ 212 h 256"/>
                  <a:gd name="T28" fmla="*/ 137 w 371"/>
                  <a:gd name="T29" fmla="*/ 209 h 256"/>
                  <a:gd name="T30" fmla="*/ 40 w 371"/>
                  <a:gd name="T31" fmla="*/ 209 h 256"/>
                  <a:gd name="T32" fmla="*/ 40 w 371"/>
                  <a:gd name="T33" fmla="*/ 25 h 256"/>
                  <a:gd name="T34" fmla="*/ 53 w 371"/>
                  <a:gd name="T35" fmla="*/ 12 h 256"/>
                  <a:gd name="T36" fmla="*/ 140 w 371"/>
                  <a:gd name="T37" fmla="*/ 12 h 256"/>
                  <a:gd name="T38" fmla="*/ 152 w 371"/>
                  <a:gd name="T39" fmla="*/ 0 h 256"/>
                  <a:gd name="T40" fmla="*/ 53 w 371"/>
                  <a:gd name="T41" fmla="*/ 0 h 256"/>
                  <a:gd name="T42" fmla="*/ 28 w 371"/>
                  <a:gd name="T43" fmla="*/ 25 h 256"/>
                  <a:gd name="T44" fmla="*/ 28 w 371"/>
                  <a:gd name="T45" fmla="*/ 209 h 256"/>
                  <a:gd name="T46" fmla="*/ 0 w 371"/>
                  <a:gd name="T47" fmla="*/ 209 h 256"/>
                  <a:gd name="T48" fmla="*/ 0 w 371"/>
                  <a:gd name="T49" fmla="*/ 231 h 256"/>
                  <a:gd name="T50" fmla="*/ 25 w 371"/>
                  <a:gd name="T51" fmla="*/ 256 h 256"/>
                  <a:gd name="T52" fmla="*/ 346 w 371"/>
                  <a:gd name="T53" fmla="*/ 256 h 256"/>
                  <a:gd name="T54" fmla="*/ 371 w 371"/>
                  <a:gd name="T55" fmla="*/ 231 h 256"/>
                  <a:gd name="T56" fmla="*/ 371 w 371"/>
                  <a:gd name="T57" fmla="*/ 209 h 256"/>
                  <a:gd name="T58" fmla="*/ 346 w 371"/>
                  <a:gd name="T59" fmla="*/ 209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71" h="256">
                    <a:moveTo>
                      <a:pt x="346" y="209"/>
                    </a:moveTo>
                    <a:cubicBezTo>
                      <a:pt x="346" y="25"/>
                      <a:pt x="346" y="25"/>
                      <a:pt x="346" y="25"/>
                    </a:cubicBezTo>
                    <a:cubicBezTo>
                      <a:pt x="346" y="11"/>
                      <a:pt x="335" y="0"/>
                      <a:pt x="321" y="0"/>
                    </a:cubicBezTo>
                    <a:cubicBezTo>
                      <a:pt x="309" y="0"/>
                      <a:pt x="309" y="0"/>
                      <a:pt x="309" y="0"/>
                    </a:cubicBezTo>
                    <a:cubicBezTo>
                      <a:pt x="309" y="9"/>
                      <a:pt x="309" y="9"/>
                      <a:pt x="309" y="9"/>
                    </a:cubicBezTo>
                    <a:cubicBezTo>
                      <a:pt x="309" y="10"/>
                      <a:pt x="309" y="11"/>
                      <a:pt x="309" y="12"/>
                    </a:cubicBezTo>
                    <a:cubicBezTo>
                      <a:pt x="321" y="12"/>
                      <a:pt x="321" y="12"/>
                      <a:pt x="321" y="12"/>
                    </a:cubicBezTo>
                    <a:cubicBezTo>
                      <a:pt x="328" y="12"/>
                      <a:pt x="334" y="18"/>
                      <a:pt x="334" y="25"/>
                    </a:cubicBezTo>
                    <a:cubicBezTo>
                      <a:pt x="334" y="209"/>
                      <a:pt x="334" y="209"/>
                      <a:pt x="334" y="209"/>
                    </a:cubicBezTo>
                    <a:cubicBezTo>
                      <a:pt x="231" y="209"/>
                      <a:pt x="231" y="209"/>
                      <a:pt x="231" y="209"/>
                    </a:cubicBezTo>
                    <a:cubicBezTo>
                      <a:pt x="231" y="212"/>
                      <a:pt x="231" y="212"/>
                      <a:pt x="231" y="212"/>
                    </a:cubicBezTo>
                    <a:cubicBezTo>
                      <a:pt x="231" y="219"/>
                      <a:pt x="225" y="225"/>
                      <a:pt x="218" y="225"/>
                    </a:cubicBezTo>
                    <a:cubicBezTo>
                      <a:pt x="150" y="225"/>
                      <a:pt x="150" y="225"/>
                      <a:pt x="150" y="225"/>
                    </a:cubicBezTo>
                    <a:cubicBezTo>
                      <a:pt x="143" y="225"/>
                      <a:pt x="137" y="219"/>
                      <a:pt x="137" y="212"/>
                    </a:cubicBezTo>
                    <a:cubicBezTo>
                      <a:pt x="137" y="209"/>
                      <a:pt x="137" y="209"/>
                      <a:pt x="137" y="209"/>
                    </a:cubicBezTo>
                    <a:cubicBezTo>
                      <a:pt x="40" y="209"/>
                      <a:pt x="40" y="209"/>
                      <a:pt x="40" y="209"/>
                    </a:cubicBezTo>
                    <a:cubicBezTo>
                      <a:pt x="40" y="25"/>
                      <a:pt x="40" y="25"/>
                      <a:pt x="40" y="25"/>
                    </a:cubicBezTo>
                    <a:cubicBezTo>
                      <a:pt x="40" y="18"/>
                      <a:pt x="46" y="12"/>
                      <a:pt x="53" y="12"/>
                    </a:cubicBezTo>
                    <a:cubicBezTo>
                      <a:pt x="140" y="12"/>
                      <a:pt x="140" y="12"/>
                      <a:pt x="140" y="12"/>
                    </a:cubicBezTo>
                    <a:cubicBezTo>
                      <a:pt x="152" y="0"/>
                      <a:pt x="152" y="0"/>
                      <a:pt x="152" y="0"/>
                    </a:cubicBezTo>
                    <a:cubicBezTo>
                      <a:pt x="53" y="0"/>
                      <a:pt x="53" y="0"/>
                      <a:pt x="53" y="0"/>
                    </a:cubicBezTo>
                    <a:cubicBezTo>
                      <a:pt x="39" y="0"/>
                      <a:pt x="28" y="11"/>
                      <a:pt x="28" y="25"/>
                    </a:cubicBezTo>
                    <a:cubicBezTo>
                      <a:pt x="28" y="209"/>
                      <a:pt x="28" y="209"/>
                      <a:pt x="28" y="209"/>
                    </a:cubicBezTo>
                    <a:cubicBezTo>
                      <a:pt x="0" y="209"/>
                      <a:pt x="0" y="209"/>
                      <a:pt x="0" y="209"/>
                    </a:cubicBezTo>
                    <a:cubicBezTo>
                      <a:pt x="0" y="231"/>
                      <a:pt x="0" y="231"/>
                      <a:pt x="0" y="231"/>
                    </a:cubicBezTo>
                    <a:cubicBezTo>
                      <a:pt x="0" y="245"/>
                      <a:pt x="11" y="256"/>
                      <a:pt x="25" y="256"/>
                    </a:cubicBezTo>
                    <a:cubicBezTo>
                      <a:pt x="346" y="256"/>
                      <a:pt x="346" y="256"/>
                      <a:pt x="346" y="256"/>
                    </a:cubicBezTo>
                    <a:cubicBezTo>
                      <a:pt x="360" y="256"/>
                      <a:pt x="371" y="245"/>
                      <a:pt x="371" y="231"/>
                    </a:cubicBezTo>
                    <a:cubicBezTo>
                      <a:pt x="371" y="209"/>
                      <a:pt x="371" y="209"/>
                      <a:pt x="371" y="209"/>
                    </a:cubicBezTo>
                    <a:lnTo>
                      <a:pt x="346" y="20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9" name="Freeform 7"/>
              <p:cNvSpPr/>
              <p:nvPr/>
            </p:nvSpPr>
            <p:spPr bwMode="auto">
              <a:xfrm>
                <a:off x="369888" y="411163"/>
                <a:ext cx="339725" cy="333375"/>
              </a:xfrm>
              <a:custGeom>
                <a:avLst/>
                <a:gdLst>
                  <a:gd name="T0" fmla="*/ 88 w 90"/>
                  <a:gd name="T1" fmla="*/ 59 h 88"/>
                  <a:gd name="T2" fmla="*/ 78 w 90"/>
                  <a:gd name="T3" fmla="*/ 53 h 88"/>
                  <a:gd name="T4" fmla="*/ 40 w 90"/>
                  <a:gd name="T5" fmla="*/ 63 h 88"/>
                  <a:gd name="T6" fmla="*/ 39 w 90"/>
                  <a:gd name="T7" fmla="*/ 61 h 88"/>
                  <a:gd name="T8" fmla="*/ 27 w 90"/>
                  <a:gd name="T9" fmla="*/ 48 h 88"/>
                  <a:gd name="T10" fmla="*/ 37 w 90"/>
                  <a:gd name="T11" fmla="*/ 12 h 88"/>
                  <a:gd name="T12" fmla="*/ 31 w 90"/>
                  <a:gd name="T13" fmla="*/ 2 h 88"/>
                  <a:gd name="T14" fmla="*/ 21 w 90"/>
                  <a:gd name="T15" fmla="*/ 7 h 88"/>
                  <a:gd name="T16" fmla="*/ 0 w 90"/>
                  <a:gd name="T17" fmla="*/ 77 h 88"/>
                  <a:gd name="T18" fmla="*/ 0 w 90"/>
                  <a:gd name="T19" fmla="*/ 78 h 88"/>
                  <a:gd name="T20" fmla="*/ 0 w 90"/>
                  <a:gd name="T21" fmla="*/ 82 h 88"/>
                  <a:gd name="T22" fmla="*/ 9 w 90"/>
                  <a:gd name="T23" fmla="*/ 88 h 88"/>
                  <a:gd name="T24" fmla="*/ 11 w 90"/>
                  <a:gd name="T25" fmla="*/ 88 h 88"/>
                  <a:gd name="T26" fmla="*/ 82 w 90"/>
                  <a:gd name="T27" fmla="*/ 70 h 88"/>
                  <a:gd name="T28" fmla="*/ 88 w 90"/>
                  <a:gd name="T29" fmla="*/ 5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0" h="88">
                    <a:moveTo>
                      <a:pt x="88" y="59"/>
                    </a:moveTo>
                    <a:cubicBezTo>
                      <a:pt x="87" y="55"/>
                      <a:pt x="83" y="52"/>
                      <a:pt x="78" y="53"/>
                    </a:cubicBezTo>
                    <a:cubicBezTo>
                      <a:pt x="40" y="63"/>
                      <a:pt x="40" y="63"/>
                      <a:pt x="40" y="63"/>
                    </a:cubicBezTo>
                    <a:cubicBezTo>
                      <a:pt x="40" y="62"/>
                      <a:pt x="39" y="61"/>
                      <a:pt x="39" y="61"/>
                    </a:cubicBezTo>
                    <a:cubicBezTo>
                      <a:pt x="27" y="48"/>
                      <a:pt x="27" y="48"/>
                      <a:pt x="27" y="48"/>
                    </a:cubicBezTo>
                    <a:cubicBezTo>
                      <a:pt x="37" y="12"/>
                      <a:pt x="37" y="12"/>
                      <a:pt x="37" y="12"/>
                    </a:cubicBezTo>
                    <a:cubicBezTo>
                      <a:pt x="38" y="8"/>
                      <a:pt x="36" y="3"/>
                      <a:pt x="31" y="2"/>
                    </a:cubicBezTo>
                    <a:cubicBezTo>
                      <a:pt x="27" y="0"/>
                      <a:pt x="22" y="3"/>
                      <a:pt x="21" y="7"/>
                    </a:cubicBezTo>
                    <a:cubicBezTo>
                      <a:pt x="0" y="77"/>
                      <a:pt x="0" y="77"/>
                      <a:pt x="0" y="77"/>
                    </a:cubicBezTo>
                    <a:cubicBezTo>
                      <a:pt x="0" y="77"/>
                      <a:pt x="0" y="78"/>
                      <a:pt x="0" y="78"/>
                    </a:cubicBezTo>
                    <a:cubicBezTo>
                      <a:pt x="0" y="79"/>
                      <a:pt x="0" y="80"/>
                      <a:pt x="0" y="82"/>
                    </a:cubicBezTo>
                    <a:cubicBezTo>
                      <a:pt x="1" y="85"/>
                      <a:pt x="5" y="88"/>
                      <a:pt x="9" y="88"/>
                    </a:cubicBezTo>
                    <a:cubicBezTo>
                      <a:pt x="9" y="88"/>
                      <a:pt x="10" y="88"/>
                      <a:pt x="11" y="88"/>
                    </a:cubicBezTo>
                    <a:cubicBezTo>
                      <a:pt x="82" y="70"/>
                      <a:pt x="82" y="70"/>
                      <a:pt x="82" y="70"/>
                    </a:cubicBezTo>
                    <a:cubicBezTo>
                      <a:pt x="87" y="68"/>
                      <a:pt x="90" y="64"/>
                      <a:pt x="88"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sp>
          <p:nvSpPr>
            <p:cNvPr id="15" name="文本框 14"/>
            <p:cNvSpPr txBox="1"/>
            <p:nvPr/>
          </p:nvSpPr>
          <p:spPr>
            <a:xfrm>
              <a:off x="1331170" y="4779449"/>
              <a:ext cx="3475117" cy="338554"/>
            </a:xfrm>
            <a:prstGeom prst="rect">
              <a:avLst/>
            </a:prstGeom>
            <a:solidFill>
              <a:srgbClr val="EBD3B7"/>
            </a:solidFill>
          </p:spPr>
          <p:txBody>
            <a:bodyPr wrap="square" rtlCol="0">
              <a:spAutoFit/>
            </a:bodyPr>
            <a:lstStyle/>
            <a:p>
              <a:r>
                <a:rPr lang="en-US" altLang="zh-CN" sz="1600" b="1" dirty="0">
                  <a:latin typeface="AXIS Std M" panose="020B0600000000000000" pitchFamily="34" charset="-128"/>
                  <a:ea typeface="AXIS Std M" panose="020B0600000000000000" pitchFamily="34" charset="-128"/>
                  <a:cs typeface="Open Sans" panose="020B0606030504020204" pitchFamily="34" charset="0"/>
                </a:rPr>
                <a:t>Taxi trip dataset from Kaggle</a:t>
              </a:r>
              <a:endParaRPr lang="zh-CN" altLang="en-US" sz="1600" b="1" dirty="0">
                <a:latin typeface="AXIS Std M" panose="020B0600000000000000" pitchFamily="34" charset="-128"/>
                <a:ea typeface="AXIS Std M" panose="020B0600000000000000" pitchFamily="34" charset="-128"/>
                <a:cs typeface="Open Sans" panose="020B0606030504020204" pitchFamily="34" charset="0"/>
              </a:endParaRPr>
            </a:p>
          </p:txBody>
        </p:sp>
      </p:grpSp>
      <p:sp>
        <p:nvSpPr>
          <p:cNvPr id="20" name="Freeform 54"/>
          <p:cNvSpPr>
            <a:spLocks noEditPoints="1"/>
          </p:cNvSpPr>
          <p:nvPr/>
        </p:nvSpPr>
        <p:spPr bwMode="auto">
          <a:xfrm>
            <a:off x="6345765" y="3933420"/>
            <a:ext cx="363526" cy="343799"/>
          </a:xfrm>
          <a:custGeom>
            <a:avLst/>
            <a:gdLst>
              <a:gd name="T0" fmla="*/ 126 w 175"/>
              <a:gd name="T1" fmla="*/ 34 h 178"/>
              <a:gd name="T2" fmla="*/ 53 w 175"/>
              <a:gd name="T3" fmla="*/ 28 h 178"/>
              <a:gd name="T4" fmla="*/ 11 w 175"/>
              <a:gd name="T5" fmla="*/ 44 h 178"/>
              <a:gd name="T6" fmla="*/ 0 w 175"/>
              <a:gd name="T7" fmla="*/ 57 h 178"/>
              <a:gd name="T8" fmla="*/ 14 w 175"/>
              <a:gd name="T9" fmla="*/ 83 h 178"/>
              <a:gd name="T10" fmla="*/ 50 w 175"/>
              <a:gd name="T11" fmla="*/ 145 h 178"/>
              <a:gd name="T12" fmla="*/ 62 w 175"/>
              <a:gd name="T13" fmla="*/ 167 h 178"/>
              <a:gd name="T14" fmla="*/ 79 w 175"/>
              <a:gd name="T15" fmla="*/ 176 h 178"/>
              <a:gd name="T16" fmla="*/ 123 w 175"/>
              <a:gd name="T17" fmla="*/ 151 h 178"/>
              <a:gd name="T18" fmla="*/ 164 w 175"/>
              <a:gd name="T19" fmla="*/ 134 h 178"/>
              <a:gd name="T20" fmla="*/ 171 w 175"/>
              <a:gd name="T21" fmla="*/ 57 h 178"/>
              <a:gd name="T22" fmla="*/ 158 w 175"/>
              <a:gd name="T23" fmla="*/ 89 h 178"/>
              <a:gd name="T24" fmla="*/ 159 w 175"/>
              <a:gd name="T25" fmla="*/ 79 h 178"/>
              <a:gd name="T26" fmla="*/ 142 w 175"/>
              <a:gd name="T27" fmla="*/ 70 h 178"/>
              <a:gd name="T28" fmla="*/ 129 w 175"/>
              <a:gd name="T29" fmla="*/ 40 h 178"/>
              <a:gd name="T30" fmla="*/ 154 w 175"/>
              <a:gd name="T31" fmla="*/ 94 h 178"/>
              <a:gd name="T32" fmla="*/ 154 w 175"/>
              <a:gd name="T33" fmla="*/ 95 h 178"/>
              <a:gd name="T34" fmla="*/ 136 w 175"/>
              <a:gd name="T35" fmla="*/ 89 h 178"/>
              <a:gd name="T36" fmla="*/ 138 w 175"/>
              <a:gd name="T37" fmla="*/ 75 h 178"/>
              <a:gd name="T38" fmla="*/ 148 w 175"/>
              <a:gd name="T39" fmla="*/ 90 h 178"/>
              <a:gd name="T40" fmla="*/ 154 w 175"/>
              <a:gd name="T41" fmla="*/ 94 h 178"/>
              <a:gd name="T42" fmla="*/ 113 w 175"/>
              <a:gd name="T43" fmla="*/ 47 h 178"/>
              <a:gd name="T44" fmla="*/ 122 w 175"/>
              <a:gd name="T45" fmla="*/ 40 h 178"/>
              <a:gd name="T46" fmla="*/ 88 w 175"/>
              <a:gd name="T47" fmla="*/ 7 h 178"/>
              <a:gd name="T48" fmla="*/ 92 w 175"/>
              <a:gd name="T49" fmla="*/ 37 h 178"/>
              <a:gd name="T50" fmla="*/ 88 w 175"/>
              <a:gd name="T51" fmla="*/ 7 h 178"/>
              <a:gd name="T52" fmla="*/ 82 w 175"/>
              <a:gd name="T53" fmla="*/ 40 h 178"/>
              <a:gd name="T54" fmla="*/ 50 w 175"/>
              <a:gd name="T55" fmla="*/ 54 h 178"/>
              <a:gd name="T56" fmla="*/ 48 w 175"/>
              <a:gd name="T57" fmla="*/ 34 h 178"/>
              <a:gd name="T58" fmla="*/ 42 w 175"/>
              <a:gd name="T59" fmla="*/ 58 h 178"/>
              <a:gd name="T60" fmla="*/ 15 w 175"/>
              <a:gd name="T61" fmla="*/ 67 h 178"/>
              <a:gd name="T62" fmla="*/ 17 w 175"/>
              <a:gd name="T63" fmla="*/ 48 h 178"/>
              <a:gd name="T64" fmla="*/ 48 w 175"/>
              <a:gd name="T65" fmla="*/ 34 h 178"/>
              <a:gd name="T66" fmla="*/ 22 w 175"/>
              <a:gd name="T67" fmla="*/ 84 h 178"/>
              <a:gd name="T68" fmla="*/ 22 w 175"/>
              <a:gd name="T69" fmla="*/ 83 h 178"/>
              <a:gd name="T70" fmla="*/ 39 w 175"/>
              <a:gd name="T71" fmla="*/ 89 h 178"/>
              <a:gd name="T72" fmla="*/ 11 w 175"/>
              <a:gd name="T73" fmla="*/ 119 h 178"/>
              <a:gd name="T74" fmla="*/ 42 w 175"/>
              <a:gd name="T75" fmla="*/ 116 h 178"/>
              <a:gd name="T76" fmla="*/ 11 w 175"/>
              <a:gd name="T77" fmla="*/ 119 h 178"/>
              <a:gd name="T78" fmla="*/ 48 w 175"/>
              <a:gd name="T79" fmla="*/ 62 h 178"/>
              <a:gd name="T80" fmla="*/ 92 w 175"/>
              <a:gd name="T81" fmla="*/ 44 h 178"/>
              <a:gd name="T82" fmla="*/ 128 w 175"/>
              <a:gd name="T83" fmla="*/ 66 h 178"/>
              <a:gd name="T84" fmla="*/ 128 w 175"/>
              <a:gd name="T85" fmla="*/ 116 h 178"/>
              <a:gd name="T86" fmla="*/ 84 w 175"/>
              <a:gd name="T87" fmla="*/ 134 h 178"/>
              <a:gd name="T88" fmla="*/ 48 w 175"/>
              <a:gd name="T89" fmla="*/ 112 h 178"/>
              <a:gd name="T90" fmla="*/ 49 w 175"/>
              <a:gd name="T91" fmla="*/ 122 h 178"/>
              <a:gd name="T92" fmla="*/ 74 w 175"/>
              <a:gd name="T93" fmla="*/ 137 h 178"/>
              <a:gd name="T94" fmla="*/ 49 w 175"/>
              <a:gd name="T95" fmla="*/ 122 h 178"/>
              <a:gd name="T96" fmla="*/ 83 w 175"/>
              <a:gd name="T97" fmla="*/ 171 h 178"/>
              <a:gd name="T98" fmla="*/ 73 w 175"/>
              <a:gd name="T99" fmla="*/ 156 h 178"/>
              <a:gd name="T100" fmla="*/ 57 w 175"/>
              <a:gd name="T101" fmla="*/ 145 h 178"/>
              <a:gd name="T102" fmla="*/ 116 w 175"/>
              <a:gd name="T103" fmla="*/ 150 h 178"/>
              <a:gd name="T104" fmla="*/ 119 w 175"/>
              <a:gd name="T105" fmla="*/ 144 h 178"/>
              <a:gd name="T106" fmla="*/ 105 w 175"/>
              <a:gd name="T107" fmla="*/ 134 h 178"/>
              <a:gd name="T108" fmla="*/ 119 w 175"/>
              <a:gd name="T109" fmla="*/ 144 h 178"/>
              <a:gd name="T110" fmla="*/ 128 w 175"/>
              <a:gd name="T111" fmla="*/ 144 h 178"/>
              <a:gd name="T112" fmla="*/ 133 w 175"/>
              <a:gd name="T113" fmla="*/ 120 h 178"/>
              <a:gd name="T114" fmla="*/ 159 w 175"/>
              <a:gd name="T115" fmla="*/ 131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5" h="178">
                <a:moveTo>
                  <a:pt x="171" y="57"/>
                </a:moveTo>
                <a:cubicBezTo>
                  <a:pt x="165" y="43"/>
                  <a:pt x="149" y="35"/>
                  <a:pt x="126" y="34"/>
                </a:cubicBezTo>
                <a:cubicBezTo>
                  <a:pt x="117" y="13"/>
                  <a:pt x="104" y="0"/>
                  <a:pt x="88" y="0"/>
                </a:cubicBezTo>
                <a:cubicBezTo>
                  <a:pt x="74" y="0"/>
                  <a:pt x="61" y="11"/>
                  <a:pt x="53" y="28"/>
                </a:cubicBezTo>
                <a:cubicBezTo>
                  <a:pt x="51" y="28"/>
                  <a:pt x="50" y="27"/>
                  <a:pt x="48" y="27"/>
                </a:cubicBezTo>
                <a:cubicBezTo>
                  <a:pt x="31" y="27"/>
                  <a:pt x="18" y="33"/>
                  <a:pt x="11" y="44"/>
                </a:cubicBezTo>
                <a:cubicBezTo>
                  <a:pt x="11" y="45"/>
                  <a:pt x="11" y="45"/>
                  <a:pt x="10" y="46"/>
                </a:cubicBezTo>
                <a:cubicBezTo>
                  <a:pt x="5" y="46"/>
                  <a:pt x="0" y="51"/>
                  <a:pt x="0" y="57"/>
                </a:cubicBezTo>
                <a:cubicBezTo>
                  <a:pt x="0" y="62"/>
                  <a:pt x="4" y="67"/>
                  <a:pt x="9" y="68"/>
                </a:cubicBezTo>
                <a:cubicBezTo>
                  <a:pt x="10" y="73"/>
                  <a:pt x="11" y="78"/>
                  <a:pt x="14" y="83"/>
                </a:cubicBezTo>
                <a:cubicBezTo>
                  <a:pt x="4" y="96"/>
                  <a:pt x="1" y="110"/>
                  <a:pt x="5" y="121"/>
                </a:cubicBezTo>
                <a:cubicBezTo>
                  <a:pt x="10" y="135"/>
                  <a:pt x="27" y="144"/>
                  <a:pt x="50" y="145"/>
                </a:cubicBezTo>
                <a:cubicBezTo>
                  <a:pt x="53" y="153"/>
                  <a:pt x="57" y="159"/>
                  <a:pt x="62" y="165"/>
                </a:cubicBezTo>
                <a:cubicBezTo>
                  <a:pt x="62" y="166"/>
                  <a:pt x="62" y="166"/>
                  <a:pt x="62" y="167"/>
                </a:cubicBezTo>
                <a:cubicBezTo>
                  <a:pt x="62" y="173"/>
                  <a:pt x="67" y="178"/>
                  <a:pt x="73" y="178"/>
                </a:cubicBezTo>
                <a:cubicBezTo>
                  <a:pt x="75" y="178"/>
                  <a:pt x="77" y="177"/>
                  <a:pt x="79" y="176"/>
                </a:cubicBezTo>
                <a:cubicBezTo>
                  <a:pt x="82" y="178"/>
                  <a:pt x="85" y="178"/>
                  <a:pt x="88" y="178"/>
                </a:cubicBezTo>
                <a:cubicBezTo>
                  <a:pt x="102" y="178"/>
                  <a:pt x="114" y="168"/>
                  <a:pt x="123" y="151"/>
                </a:cubicBezTo>
                <a:cubicBezTo>
                  <a:pt x="125" y="151"/>
                  <a:pt x="126" y="151"/>
                  <a:pt x="128" y="151"/>
                </a:cubicBezTo>
                <a:cubicBezTo>
                  <a:pt x="145" y="151"/>
                  <a:pt x="158" y="145"/>
                  <a:pt x="164" y="134"/>
                </a:cubicBezTo>
                <a:cubicBezTo>
                  <a:pt x="171" y="124"/>
                  <a:pt x="170" y="110"/>
                  <a:pt x="162" y="95"/>
                </a:cubicBezTo>
                <a:cubicBezTo>
                  <a:pt x="172" y="82"/>
                  <a:pt x="175" y="68"/>
                  <a:pt x="171" y="57"/>
                </a:cubicBezTo>
                <a:close/>
                <a:moveTo>
                  <a:pt x="165" y="59"/>
                </a:moveTo>
                <a:cubicBezTo>
                  <a:pt x="168" y="68"/>
                  <a:pt x="166" y="79"/>
                  <a:pt x="158" y="89"/>
                </a:cubicBezTo>
                <a:cubicBezTo>
                  <a:pt x="158" y="89"/>
                  <a:pt x="157" y="88"/>
                  <a:pt x="156" y="87"/>
                </a:cubicBezTo>
                <a:cubicBezTo>
                  <a:pt x="158" y="85"/>
                  <a:pt x="159" y="82"/>
                  <a:pt x="159" y="79"/>
                </a:cubicBezTo>
                <a:cubicBezTo>
                  <a:pt x="159" y="73"/>
                  <a:pt x="155" y="68"/>
                  <a:pt x="148" y="68"/>
                </a:cubicBezTo>
                <a:cubicBezTo>
                  <a:pt x="146" y="68"/>
                  <a:pt x="144" y="69"/>
                  <a:pt x="142" y="70"/>
                </a:cubicBezTo>
                <a:cubicBezTo>
                  <a:pt x="140" y="68"/>
                  <a:pt x="137" y="65"/>
                  <a:pt x="134" y="63"/>
                </a:cubicBezTo>
                <a:cubicBezTo>
                  <a:pt x="133" y="55"/>
                  <a:pt x="131" y="47"/>
                  <a:pt x="129" y="40"/>
                </a:cubicBezTo>
                <a:cubicBezTo>
                  <a:pt x="147" y="42"/>
                  <a:pt x="161" y="49"/>
                  <a:pt x="165" y="59"/>
                </a:cubicBezTo>
                <a:close/>
                <a:moveTo>
                  <a:pt x="154" y="94"/>
                </a:moveTo>
                <a:cubicBezTo>
                  <a:pt x="154" y="94"/>
                  <a:pt x="154" y="94"/>
                  <a:pt x="154" y="95"/>
                </a:cubicBezTo>
                <a:cubicBezTo>
                  <a:pt x="154" y="95"/>
                  <a:pt x="154" y="95"/>
                  <a:pt x="154" y="95"/>
                </a:cubicBezTo>
                <a:cubicBezTo>
                  <a:pt x="148" y="101"/>
                  <a:pt x="142" y="107"/>
                  <a:pt x="135" y="112"/>
                </a:cubicBezTo>
                <a:cubicBezTo>
                  <a:pt x="136" y="104"/>
                  <a:pt x="136" y="97"/>
                  <a:pt x="136" y="89"/>
                </a:cubicBezTo>
                <a:cubicBezTo>
                  <a:pt x="136" y="83"/>
                  <a:pt x="136" y="78"/>
                  <a:pt x="136" y="72"/>
                </a:cubicBezTo>
                <a:cubicBezTo>
                  <a:pt x="136" y="73"/>
                  <a:pt x="137" y="74"/>
                  <a:pt x="138" y="75"/>
                </a:cubicBezTo>
                <a:cubicBezTo>
                  <a:pt x="138" y="76"/>
                  <a:pt x="137" y="78"/>
                  <a:pt x="137" y="79"/>
                </a:cubicBezTo>
                <a:cubicBezTo>
                  <a:pt x="137" y="85"/>
                  <a:pt x="142" y="90"/>
                  <a:pt x="148" y="90"/>
                </a:cubicBezTo>
                <a:cubicBezTo>
                  <a:pt x="149" y="90"/>
                  <a:pt x="150" y="90"/>
                  <a:pt x="151" y="90"/>
                </a:cubicBezTo>
                <a:cubicBezTo>
                  <a:pt x="152" y="91"/>
                  <a:pt x="153" y="93"/>
                  <a:pt x="154" y="94"/>
                </a:cubicBezTo>
                <a:close/>
                <a:moveTo>
                  <a:pt x="127" y="57"/>
                </a:moveTo>
                <a:cubicBezTo>
                  <a:pt x="122" y="54"/>
                  <a:pt x="118" y="50"/>
                  <a:pt x="113" y="47"/>
                </a:cubicBezTo>
                <a:cubicBezTo>
                  <a:pt x="109" y="45"/>
                  <a:pt x="106" y="44"/>
                  <a:pt x="102" y="42"/>
                </a:cubicBezTo>
                <a:cubicBezTo>
                  <a:pt x="109" y="41"/>
                  <a:pt x="115" y="40"/>
                  <a:pt x="122" y="40"/>
                </a:cubicBezTo>
                <a:cubicBezTo>
                  <a:pt x="124" y="45"/>
                  <a:pt x="125" y="51"/>
                  <a:pt x="127" y="57"/>
                </a:cubicBezTo>
                <a:close/>
                <a:moveTo>
                  <a:pt x="88" y="7"/>
                </a:moveTo>
                <a:cubicBezTo>
                  <a:pt x="100" y="7"/>
                  <a:pt x="111" y="17"/>
                  <a:pt x="119" y="34"/>
                </a:cubicBezTo>
                <a:cubicBezTo>
                  <a:pt x="110" y="34"/>
                  <a:pt x="101" y="35"/>
                  <a:pt x="92" y="37"/>
                </a:cubicBezTo>
                <a:cubicBezTo>
                  <a:pt x="81" y="33"/>
                  <a:pt x="70" y="30"/>
                  <a:pt x="60" y="28"/>
                </a:cubicBezTo>
                <a:cubicBezTo>
                  <a:pt x="67" y="15"/>
                  <a:pt x="77" y="7"/>
                  <a:pt x="88" y="7"/>
                </a:cubicBezTo>
                <a:close/>
                <a:moveTo>
                  <a:pt x="57" y="34"/>
                </a:moveTo>
                <a:cubicBezTo>
                  <a:pt x="65" y="35"/>
                  <a:pt x="73" y="37"/>
                  <a:pt x="82" y="40"/>
                </a:cubicBezTo>
                <a:cubicBezTo>
                  <a:pt x="78" y="41"/>
                  <a:pt x="74" y="43"/>
                  <a:pt x="71" y="44"/>
                </a:cubicBezTo>
                <a:cubicBezTo>
                  <a:pt x="63" y="47"/>
                  <a:pt x="56" y="50"/>
                  <a:pt x="50" y="54"/>
                </a:cubicBezTo>
                <a:cubicBezTo>
                  <a:pt x="52" y="47"/>
                  <a:pt x="54" y="40"/>
                  <a:pt x="57" y="34"/>
                </a:cubicBezTo>
                <a:close/>
                <a:moveTo>
                  <a:pt x="48" y="34"/>
                </a:moveTo>
                <a:cubicBezTo>
                  <a:pt x="49" y="34"/>
                  <a:pt x="49" y="34"/>
                  <a:pt x="50" y="34"/>
                </a:cubicBezTo>
                <a:cubicBezTo>
                  <a:pt x="47" y="41"/>
                  <a:pt x="44" y="49"/>
                  <a:pt x="42" y="58"/>
                </a:cubicBezTo>
                <a:cubicBezTo>
                  <a:pt x="33" y="64"/>
                  <a:pt x="25" y="71"/>
                  <a:pt x="19" y="78"/>
                </a:cubicBezTo>
                <a:cubicBezTo>
                  <a:pt x="17" y="74"/>
                  <a:pt x="16" y="71"/>
                  <a:pt x="15" y="67"/>
                </a:cubicBezTo>
                <a:cubicBezTo>
                  <a:pt x="19" y="66"/>
                  <a:pt x="22" y="62"/>
                  <a:pt x="22" y="57"/>
                </a:cubicBezTo>
                <a:cubicBezTo>
                  <a:pt x="22" y="53"/>
                  <a:pt x="20" y="50"/>
                  <a:pt x="17" y="48"/>
                </a:cubicBezTo>
                <a:cubicBezTo>
                  <a:pt x="17" y="47"/>
                  <a:pt x="17" y="47"/>
                  <a:pt x="17" y="47"/>
                </a:cubicBezTo>
                <a:cubicBezTo>
                  <a:pt x="22" y="39"/>
                  <a:pt x="33" y="34"/>
                  <a:pt x="48" y="34"/>
                </a:cubicBezTo>
                <a:close/>
                <a:moveTo>
                  <a:pt x="40" y="106"/>
                </a:moveTo>
                <a:cubicBezTo>
                  <a:pt x="33" y="99"/>
                  <a:pt x="27" y="92"/>
                  <a:pt x="22" y="84"/>
                </a:cubicBezTo>
                <a:cubicBezTo>
                  <a:pt x="22" y="84"/>
                  <a:pt x="22" y="84"/>
                  <a:pt x="22" y="84"/>
                </a:cubicBezTo>
                <a:cubicBezTo>
                  <a:pt x="22" y="84"/>
                  <a:pt x="22" y="83"/>
                  <a:pt x="22" y="83"/>
                </a:cubicBezTo>
                <a:cubicBezTo>
                  <a:pt x="27" y="77"/>
                  <a:pt x="34" y="72"/>
                  <a:pt x="41" y="67"/>
                </a:cubicBezTo>
                <a:cubicBezTo>
                  <a:pt x="40" y="74"/>
                  <a:pt x="39" y="81"/>
                  <a:pt x="39" y="89"/>
                </a:cubicBezTo>
                <a:cubicBezTo>
                  <a:pt x="39" y="95"/>
                  <a:pt x="40" y="101"/>
                  <a:pt x="40" y="106"/>
                </a:cubicBezTo>
                <a:close/>
                <a:moveTo>
                  <a:pt x="11" y="119"/>
                </a:moveTo>
                <a:cubicBezTo>
                  <a:pt x="8" y="110"/>
                  <a:pt x="10" y="100"/>
                  <a:pt x="18" y="89"/>
                </a:cubicBezTo>
                <a:cubicBezTo>
                  <a:pt x="24" y="98"/>
                  <a:pt x="32" y="107"/>
                  <a:pt x="42" y="116"/>
                </a:cubicBezTo>
                <a:cubicBezTo>
                  <a:pt x="43" y="124"/>
                  <a:pt x="45" y="131"/>
                  <a:pt x="47" y="138"/>
                </a:cubicBezTo>
                <a:cubicBezTo>
                  <a:pt x="29" y="137"/>
                  <a:pt x="15" y="130"/>
                  <a:pt x="11" y="119"/>
                </a:cubicBezTo>
                <a:close/>
                <a:moveTo>
                  <a:pt x="46" y="89"/>
                </a:moveTo>
                <a:cubicBezTo>
                  <a:pt x="46" y="80"/>
                  <a:pt x="47" y="71"/>
                  <a:pt x="48" y="62"/>
                </a:cubicBezTo>
                <a:cubicBezTo>
                  <a:pt x="56" y="57"/>
                  <a:pt x="64" y="53"/>
                  <a:pt x="73" y="50"/>
                </a:cubicBezTo>
                <a:cubicBezTo>
                  <a:pt x="79" y="47"/>
                  <a:pt x="85" y="46"/>
                  <a:pt x="92" y="44"/>
                </a:cubicBezTo>
                <a:cubicBezTo>
                  <a:pt x="98" y="47"/>
                  <a:pt x="104" y="50"/>
                  <a:pt x="109" y="53"/>
                </a:cubicBezTo>
                <a:cubicBezTo>
                  <a:pt x="116" y="57"/>
                  <a:pt x="123" y="61"/>
                  <a:pt x="128" y="66"/>
                </a:cubicBezTo>
                <a:cubicBezTo>
                  <a:pt x="129" y="73"/>
                  <a:pt x="130" y="81"/>
                  <a:pt x="130" y="89"/>
                </a:cubicBezTo>
                <a:cubicBezTo>
                  <a:pt x="130" y="99"/>
                  <a:pt x="129" y="108"/>
                  <a:pt x="128" y="116"/>
                </a:cubicBezTo>
                <a:cubicBezTo>
                  <a:pt x="120" y="121"/>
                  <a:pt x="112" y="125"/>
                  <a:pt x="103" y="128"/>
                </a:cubicBezTo>
                <a:cubicBezTo>
                  <a:pt x="97" y="131"/>
                  <a:pt x="91" y="133"/>
                  <a:pt x="84" y="134"/>
                </a:cubicBezTo>
                <a:cubicBezTo>
                  <a:pt x="78" y="132"/>
                  <a:pt x="72" y="129"/>
                  <a:pt x="67" y="125"/>
                </a:cubicBezTo>
                <a:cubicBezTo>
                  <a:pt x="60" y="121"/>
                  <a:pt x="53" y="117"/>
                  <a:pt x="48" y="112"/>
                </a:cubicBezTo>
                <a:cubicBezTo>
                  <a:pt x="46" y="105"/>
                  <a:pt x="46" y="97"/>
                  <a:pt x="46" y="89"/>
                </a:cubicBezTo>
                <a:close/>
                <a:moveTo>
                  <a:pt x="49" y="122"/>
                </a:moveTo>
                <a:cubicBezTo>
                  <a:pt x="54" y="125"/>
                  <a:pt x="58" y="128"/>
                  <a:pt x="63" y="131"/>
                </a:cubicBezTo>
                <a:cubicBezTo>
                  <a:pt x="67" y="133"/>
                  <a:pt x="70" y="135"/>
                  <a:pt x="74" y="137"/>
                </a:cubicBezTo>
                <a:cubicBezTo>
                  <a:pt x="67" y="138"/>
                  <a:pt x="61" y="138"/>
                  <a:pt x="54" y="138"/>
                </a:cubicBezTo>
                <a:cubicBezTo>
                  <a:pt x="52" y="133"/>
                  <a:pt x="51" y="128"/>
                  <a:pt x="49" y="122"/>
                </a:cubicBezTo>
                <a:close/>
                <a:moveTo>
                  <a:pt x="88" y="172"/>
                </a:moveTo>
                <a:cubicBezTo>
                  <a:pt x="86" y="172"/>
                  <a:pt x="85" y="172"/>
                  <a:pt x="83" y="171"/>
                </a:cubicBezTo>
                <a:cubicBezTo>
                  <a:pt x="84" y="170"/>
                  <a:pt x="84" y="168"/>
                  <a:pt x="84" y="167"/>
                </a:cubicBezTo>
                <a:cubicBezTo>
                  <a:pt x="84" y="161"/>
                  <a:pt x="79" y="156"/>
                  <a:pt x="73" y="156"/>
                </a:cubicBezTo>
                <a:cubicBezTo>
                  <a:pt x="70" y="156"/>
                  <a:pt x="68" y="157"/>
                  <a:pt x="66" y="159"/>
                </a:cubicBezTo>
                <a:cubicBezTo>
                  <a:pt x="62" y="155"/>
                  <a:pt x="59" y="150"/>
                  <a:pt x="57" y="145"/>
                </a:cubicBezTo>
                <a:cubicBezTo>
                  <a:pt x="65" y="144"/>
                  <a:pt x="75" y="143"/>
                  <a:pt x="84" y="141"/>
                </a:cubicBezTo>
                <a:cubicBezTo>
                  <a:pt x="95" y="146"/>
                  <a:pt x="106" y="149"/>
                  <a:pt x="116" y="150"/>
                </a:cubicBezTo>
                <a:cubicBezTo>
                  <a:pt x="109" y="163"/>
                  <a:pt x="99" y="172"/>
                  <a:pt x="88" y="172"/>
                </a:cubicBezTo>
                <a:close/>
                <a:moveTo>
                  <a:pt x="119" y="144"/>
                </a:moveTo>
                <a:cubicBezTo>
                  <a:pt x="111" y="143"/>
                  <a:pt x="103" y="141"/>
                  <a:pt x="94" y="138"/>
                </a:cubicBezTo>
                <a:cubicBezTo>
                  <a:pt x="98" y="137"/>
                  <a:pt x="102" y="136"/>
                  <a:pt x="105" y="134"/>
                </a:cubicBezTo>
                <a:cubicBezTo>
                  <a:pt x="113" y="132"/>
                  <a:pt x="119" y="128"/>
                  <a:pt x="126" y="125"/>
                </a:cubicBezTo>
                <a:cubicBezTo>
                  <a:pt x="124" y="132"/>
                  <a:pt x="122" y="138"/>
                  <a:pt x="119" y="144"/>
                </a:cubicBezTo>
                <a:close/>
                <a:moveTo>
                  <a:pt x="159" y="131"/>
                </a:moveTo>
                <a:cubicBezTo>
                  <a:pt x="154" y="140"/>
                  <a:pt x="143" y="144"/>
                  <a:pt x="128" y="144"/>
                </a:cubicBezTo>
                <a:cubicBezTo>
                  <a:pt x="127" y="144"/>
                  <a:pt x="127" y="144"/>
                  <a:pt x="126" y="144"/>
                </a:cubicBezTo>
                <a:cubicBezTo>
                  <a:pt x="129" y="137"/>
                  <a:pt x="132" y="129"/>
                  <a:pt x="133" y="120"/>
                </a:cubicBezTo>
                <a:cubicBezTo>
                  <a:pt x="143" y="114"/>
                  <a:pt x="151" y="108"/>
                  <a:pt x="157" y="101"/>
                </a:cubicBezTo>
                <a:cubicBezTo>
                  <a:pt x="163" y="113"/>
                  <a:pt x="164" y="123"/>
                  <a:pt x="159" y="131"/>
                </a:cubicBezTo>
                <a:close/>
              </a:path>
            </a:pathLst>
          </a:custGeom>
          <a:solidFill>
            <a:srgbClr val="282828"/>
          </a:solidFill>
          <a:ln>
            <a:noFill/>
          </a:ln>
        </p:spPr>
        <p:txBody>
          <a:bodyPr vert="horz" wrap="square" lIns="91440" tIns="45720" rIns="91440" bIns="45720" numCol="1" anchor="t" anchorCtr="0" compatLnSpc="1"/>
          <a:lstStyle/>
          <a:p>
            <a:endParaRPr lang="zh-CN" altLang="en-US" dirty="0">
              <a:solidFill>
                <a:prstClr val="black"/>
              </a:solidFill>
            </a:endParaRPr>
          </a:p>
        </p:txBody>
      </p:sp>
      <p:grpSp>
        <p:nvGrpSpPr>
          <p:cNvPr id="21" name="组合 20"/>
          <p:cNvGrpSpPr/>
          <p:nvPr/>
        </p:nvGrpSpPr>
        <p:grpSpPr>
          <a:xfrm>
            <a:off x="8019591" y="1602455"/>
            <a:ext cx="3808109" cy="1978868"/>
            <a:chOff x="9503054" y="4772778"/>
            <a:chExt cx="3779872" cy="1872066"/>
          </a:xfrm>
        </p:grpSpPr>
        <p:sp>
          <p:nvSpPr>
            <p:cNvPr id="22" name="Freeform 97"/>
            <p:cNvSpPr>
              <a:spLocks noEditPoints="1"/>
            </p:cNvSpPr>
            <p:nvPr/>
          </p:nvSpPr>
          <p:spPr bwMode="auto">
            <a:xfrm>
              <a:off x="9503054" y="4772778"/>
              <a:ext cx="377326" cy="320281"/>
            </a:xfrm>
            <a:custGeom>
              <a:avLst/>
              <a:gdLst>
                <a:gd name="T0" fmla="*/ 212 w 250"/>
                <a:gd name="T1" fmla="*/ 5 h 212"/>
                <a:gd name="T2" fmla="*/ 48 w 250"/>
                <a:gd name="T3" fmla="*/ 0 h 212"/>
                <a:gd name="T4" fmla="*/ 2 w 250"/>
                <a:gd name="T5" fmla="*/ 71 h 212"/>
                <a:gd name="T6" fmla="*/ 94 w 250"/>
                <a:gd name="T7" fmla="*/ 207 h 212"/>
                <a:gd name="T8" fmla="*/ 147 w 250"/>
                <a:gd name="T9" fmla="*/ 212 h 212"/>
                <a:gd name="T10" fmla="*/ 248 w 250"/>
                <a:gd name="T11" fmla="*/ 82 h 212"/>
                <a:gd name="T12" fmla="*/ 230 w 250"/>
                <a:gd name="T13" fmla="*/ 69 h 212"/>
                <a:gd name="T14" fmla="*/ 186 w 250"/>
                <a:gd name="T15" fmla="*/ 69 h 212"/>
                <a:gd name="T16" fmla="*/ 204 w 250"/>
                <a:gd name="T17" fmla="*/ 20 h 212"/>
                <a:gd name="T18" fmla="*/ 230 w 250"/>
                <a:gd name="T19" fmla="*/ 69 h 212"/>
                <a:gd name="T20" fmla="*/ 87 w 250"/>
                <a:gd name="T21" fmla="*/ 69 h 212"/>
                <a:gd name="T22" fmla="*/ 121 w 250"/>
                <a:gd name="T23" fmla="*/ 14 h 212"/>
                <a:gd name="T24" fmla="*/ 127 w 250"/>
                <a:gd name="T25" fmla="*/ 14 h 212"/>
                <a:gd name="T26" fmla="*/ 162 w 250"/>
                <a:gd name="T27" fmla="*/ 69 h 212"/>
                <a:gd name="T28" fmla="*/ 145 w 250"/>
                <a:gd name="T29" fmla="*/ 14 h 212"/>
                <a:gd name="T30" fmla="*/ 190 w 250"/>
                <a:gd name="T31" fmla="*/ 14 h 212"/>
                <a:gd name="T32" fmla="*/ 173 w 250"/>
                <a:gd name="T33" fmla="*/ 60 h 212"/>
                <a:gd name="T34" fmla="*/ 145 w 250"/>
                <a:gd name="T35" fmla="*/ 14 h 212"/>
                <a:gd name="T36" fmla="*/ 59 w 250"/>
                <a:gd name="T37" fmla="*/ 15 h 212"/>
                <a:gd name="T38" fmla="*/ 104 w 250"/>
                <a:gd name="T39" fmla="*/ 14 h 212"/>
                <a:gd name="T40" fmla="*/ 76 w 250"/>
                <a:gd name="T41" fmla="*/ 59 h 212"/>
                <a:gd name="T42" fmla="*/ 166 w 250"/>
                <a:gd name="T43" fmla="*/ 83 h 212"/>
                <a:gd name="T44" fmla="*/ 128 w 250"/>
                <a:gd name="T45" fmla="*/ 198 h 212"/>
                <a:gd name="T46" fmla="*/ 122 w 250"/>
                <a:gd name="T47" fmla="*/ 198 h 212"/>
                <a:gd name="T48" fmla="*/ 83 w 250"/>
                <a:gd name="T49" fmla="*/ 84 h 212"/>
                <a:gd name="T50" fmla="*/ 166 w 250"/>
                <a:gd name="T51" fmla="*/ 83 h 212"/>
                <a:gd name="T52" fmla="*/ 63 w 250"/>
                <a:gd name="T53" fmla="*/ 68 h 212"/>
                <a:gd name="T54" fmla="*/ 20 w 250"/>
                <a:gd name="T55" fmla="*/ 69 h 212"/>
                <a:gd name="T56" fmla="*/ 46 w 250"/>
                <a:gd name="T57" fmla="*/ 21 h 212"/>
                <a:gd name="T58" fmla="*/ 22 w 250"/>
                <a:gd name="T59" fmla="*/ 83 h 212"/>
                <a:gd name="T60" fmla="*/ 68 w 250"/>
                <a:gd name="T61" fmla="*/ 84 h 212"/>
                <a:gd name="T62" fmla="*/ 106 w 250"/>
                <a:gd name="T63" fmla="*/ 198 h 212"/>
                <a:gd name="T64" fmla="*/ 104 w 250"/>
                <a:gd name="T65" fmla="*/ 197 h 212"/>
                <a:gd name="T66" fmla="*/ 22 w 250"/>
                <a:gd name="T67" fmla="*/ 83 h 212"/>
                <a:gd name="T68" fmla="*/ 143 w 250"/>
                <a:gd name="T69" fmla="*/ 198 h 212"/>
                <a:gd name="T70" fmla="*/ 181 w 250"/>
                <a:gd name="T71" fmla="*/ 84 h 212"/>
                <a:gd name="T72" fmla="*/ 229 w 250"/>
                <a:gd name="T73" fmla="*/ 83 h 212"/>
                <a:gd name="T74" fmla="*/ 146 w 250"/>
                <a:gd name="T75" fmla="*/ 198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0" h="212">
                  <a:moveTo>
                    <a:pt x="248" y="71"/>
                  </a:moveTo>
                  <a:cubicBezTo>
                    <a:pt x="212" y="5"/>
                    <a:pt x="212" y="5"/>
                    <a:pt x="212" y="5"/>
                  </a:cubicBezTo>
                  <a:cubicBezTo>
                    <a:pt x="210" y="2"/>
                    <a:pt x="206" y="0"/>
                    <a:pt x="202" y="0"/>
                  </a:cubicBezTo>
                  <a:cubicBezTo>
                    <a:pt x="48" y="0"/>
                    <a:pt x="48" y="0"/>
                    <a:pt x="48" y="0"/>
                  </a:cubicBezTo>
                  <a:cubicBezTo>
                    <a:pt x="45" y="0"/>
                    <a:pt x="41" y="2"/>
                    <a:pt x="39" y="5"/>
                  </a:cubicBezTo>
                  <a:cubicBezTo>
                    <a:pt x="2" y="71"/>
                    <a:pt x="2" y="71"/>
                    <a:pt x="2" y="71"/>
                  </a:cubicBezTo>
                  <a:cubicBezTo>
                    <a:pt x="0" y="74"/>
                    <a:pt x="0" y="79"/>
                    <a:pt x="3" y="82"/>
                  </a:cubicBezTo>
                  <a:cubicBezTo>
                    <a:pt x="94" y="207"/>
                    <a:pt x="94" y="207"/>
                    <a:pt x="94" y="207"/>
                  </a:cubicBezTo>
                  <a:cubicBezTo>
                    <a:pt x="96" y="210"/>
                    <a:pt x="100" y="212"/>
                    <a:pt x="103" y="212"/>
                  </a:cubicBezTo>
                  <a:cubicBezTo>
                    <a:pt x="147" y="212"/>
                    <a:pt x="147" y="212"/>
                    <a:pt x="147" y="212"/>
                  </a:cubicBezTo>
                  <a:cubicBezTo>
                    <a:pt x="151" y="212"/>
                    <a:pt x="154" y="210"/>
                    <a:pt x="157" y="207"/>
                  </a:cubicBezTo>
                  <a:cubicBezTo>
                    <a:pt x="248" y="82"/>
                    <a:pt x="248" y="82"/>
                    <a:pt x="248" y="82"/>
                  </a:cubicBezTo>
                  <a:cubicBezTo>
                    <a:pt x="250" y="79"/>
                    <a:pt x="250" y="74"/>
                    <a:pt x="248" y="71"/>
                  </a:cubicBezTo>
                  <a:close/>
                  <a:moveTo>
                    <a:pt x="230" y="69"/>
                  </a:moveTo>
                  <a:cubicBezTo>
                    <a:pt x="219" y="69"/>
                    <a:pt x="198" y="69"/>
                    <a:pt x="187" y="69"/>
                  </a:cubicBezTo>
                  <a:cubicBezTo>
                    <a:pt x="186" y="69"/>
                    <a:pt x="186" y="69"/>
                    <a:pt x="186" y="69"/>
                  </a:cubicBezTo>
                  <a:cubicBezTo>
                    <a:pt x="203" y="20"/>
                    <a:pt x="203" y="20"/>
                    <a:pt x="203" y="20"/>
                  </a:cubicBezTo>
                  <a:cubicBezTo>
                    <a:pt x="203" y="20"/>
                    <a:pt x="204" y="19"/>
                    <a:pt x="204" y="20"/>
                  </a:cubicBezTo>
                  <a:cubicBezTo>
                    <a:pt x="211" y="32"/>
                    <a:pt x="228" y="63"/>
                    <a:pt x="231" y="68"/>
                  </a:cubicBezTo>
                  <a:cubicBezTo>
                    <a:pt x="231" y="69"/>
                    <a:pt x="231" y="69"/>
                    <a:pt x="230" y="69"/>
                  </a:cubicBezTo>
                  <a:close/>
                  <a:moveTo>
                    <a:pt x="161" y="69"/>
                  </a:moveTo>
                  <a:cubicBezTo>
                    <a:pt x="143" y="69"/>
                    <a:pt x="106" y="69"/>
                    <a:pt x="87" y="69"/>
                  </a:cubicBezTo>
                  <a:cubicBezTo>
                    <a:pt x="86" y="69"/>
                    <a:pt x="86" y="68"/>
                    <a:pt x="86" y="68"/>
                  </a:cubicBezTo>
                  <a:cubicBezTo>
                    <a:pt x="121" y="14"/>
                    <a:pt x="121" y="14"/>
                    <a:pt x="121" y="14"/>
                  </a:cubicBezTo>
                  <a:cubicBezTo>
                    <a:pt x="121" y="14"/>
                    <a:pt x="121" y="14"/>
                    <a:pt x="122" y="14"/>
                  </a:cubicBezTo>
                  <a:cubicBezTo>
                    <a:pt x="123" y="14"/>
                    <a:pt x="126" y="14"/>
                    <a:pt x="127" y="14"/>
                  </a:cubicBezTo>
                  <a:cubicBezTo>
                    <a:pt x="128" y="14"/>
                    <a:pt x="128" y="14"/>
                    <a:pt x="128" y="14"/>
                  </a:cubicBezTo>
                  <a:cubicBezTo>
                    <a:pt x="162" y="69"/>
                    <a:pt x="162" y="69"/>
                    <a:pt x="162" y="69"/>
                  </a:cubicBezTo>
                  <a:cubicBezTo>
                    <a:pt x="162" y="69"/>
                    <a:pt x="163" y="69"/>
                    <a:pt x="161" y="69"/>
                  </a:cubicBezTo>
                  <a:close/>
                  <a:moveTo>
                    <a:pt x="145" y="14"/>
                  </a:moveTo>
                  <a:cubicBezTo>
                    <a:pt x="155" y="14"/>
                    <a:pt x="185" y="14"/>
                    <a:pt x="190" y="14"/>
                  </a:cubicBezTo>
                  <a:cubicBezTo>
                    <a:pt x="190" y="14"/>
                    <a:pt x="190" y="14"/>
                    <a:pt x="190" y="14"/>
                  </a:cubicBezTo>
                  <a:cubicBezTo>
                    <a:pt x="190" y="14"/>
                    <a:pt x="179" y="48"/>
                    <a:pt x="175" y="60"/>
                  </a:cubicBezTo>
                  <a:cubicBezTo>
                    <a:pt x="174" y="61"/>
                    <a:pt x="173" y="60"/>
                    <a:pt x="173" y="60"/>
                  </a:cubicBezTo>
                  <a:cubicBezTo>
                    <a:pt x="144" y="14"/>
                    <a:pt x="144" y="14"/>
                    <a:pt x="144" y="14"/>
                  </a:cubicBezTo>
                  <a:cubicBezTo>
                    <a:pt x="144" y="14"/>
                    <a:pt x="144" y="14"/>
                    <a:pt x="145" y="14"/>
                  </a:cubicBezTo>
                  <a:close/>
                  <a:moveTo>
                    <a:pt x="74" y="59"/>
                  </a:moveTo>
                  <a:cubicBezTo>
                    <a:pt x="71" y="48"/>
                    <a:pt x="59" y="15"/>
                    <a:pt x="59" y="15"/>
                  </a:cubicBezTo>
                  <a:cubicBezTo>
                    <a:pt x="59" y="15"/>
                    <a:pt x="59" y="14"/>
                    <a:pt x="60" y="14"/>
                  </a:cubicBezTo>
                  <a:cubicBezTo>
                    <a:pt x="70" y="14"/>
                    <a:pt x="98" y="14"/>
                    <a:pt x="104" y="14"/>
                  </a:cubicBezTo>
                  <a:cubicBezTo>
                    <a:pt x="105" y="14"/>
                    <a:pt x="104" y="14"/>
                    <a:pt x="104" y="14"/>
                  </a:cubicBezTo>
                  <a:cubicBezTo>
                    <a:pt x="76" y="59"/>
                    <a:pt x="76" y="59"/>
                    <a:pt x="76" y="59"/>
                  </a:cubicBezTo>
                  <a:cubicBezTo>
                    <a:pt x="76" y="59"/>
                    <a:pt x="75" y="60"/>
                    <a:pt x="74" y="59"/>
                  </a:cubicBezTo>
                  <a:close/>
                  <a:moveTo>
                    <a:pt x="166" y="83"/>
                  </a:moveTo>
                  <a:cubicBezTo>
                    <a:pt x="167" y="83"/>
                    <a:pt x="166" y="84"/>
                    <a:pt x="166" y="84"/>
                  </a:cubicBezTo>
                  <a:cubicBezTo>
                    <a:pt x="128" y="198"/>
                    <a:pt x="128" y="198"/>
                    <a:pt x="128" y="198"/>
                  </a:cubicBezTo>
                  <a:cubicBezTo>
                    <a:pt x="128" y="198"/>
                    <a:pt x="127" y="198"/>
                    <a:pt x="127" y="198"/>
                  </a:cubicBezTo>
                  <a:cubicBezTo>
                    <a:pt x="126" y="198"/>
                    <a:pt x="123" y="198"/>
                    <a:pt x="122" y="198"/>
                  </a:cubicBezTo>
                  <a:cubicBezTo>
                    <a:pt x="122" y="198"/>
                    <a:pt x="121" y="198"/>
                    <a:pt x="121" y="198"/>
                  </a:cubicBezTo>
                  <a:cubicBezTo>
                    <a:pt x="83" y="84"/>
                    <a:pt x="83" y="84"/>
                    <a:pt x="83" y="84"/>
                  </a:cubicBezTo>
                  <a:cubicBezTo>
                    <a:pt x="83" y="84"/>
                    <a:pt x="83" y="83"/>
                    <a:pt x="83" y="83"/>
                  </a:cubicBezTo>
                  <a:cubicBezTo>
                    <a:pt x="104" y="83"/>
                    <a:pt x="145" y="83"/>
                    <a:pt x="166" y="83"/>
                  </a:cubicBezTo>
                  <a:close/>
                  <a:moveTo>
                    <a:pt x="47" y="21"/>
                  </a:moveTo>
                  <a:cubicBezTo>
                    <a:pt x="51" y="32"/>
                    <a:pt x="61" y="63"/>
                    <a:pt x="63" y="68"/>
                  </a:cubicBezTo>
                  <a:cubicBezTo>
                    <a:pt x="63" y="69"/>
                    <a:pt x="63" y="69"/>
                    <a:pt x="62" y="69"/>
                  </a:cubicBezTo>
                  <a:cubicBezTo>
                    <a:pt x="52" y="69"/>
                    <a:pt x="31" y="69"/>
                    <a:pt x="20" y="69"/>
                  </a:cubicBezTo>
                  <a:cubicBezTo>
                    <a:pt x="19" y="69"/>
                    <a:pt x="20" y="68"/>
                    <a:pt x="20" y="68"/>
                  </a:cubicBezTo>
                  <a:cubicBezTo>
                    <a:pt x="46" y="21"/>
                    <a:pt x="46" y="21"/>
                    <a:pt x="46" y="21"/>
                  </a:cubicBezTo>
                  <a:cubicBezTo>
                    <a:pt x="46" y="21"/>
                    <a:pt x="46" y="20"/>
                    <a:pt x="47" y="21"/>
                  </a:cubicBezTo>
                  <a:close/>
                  <a:moveTo>
                    <a:pt x="22" y="83"/>
                  </a:moveTo>
                  <a:cubicBezTo>
                    <a:pt x="33" y="83"/>
                    <a:pt x="56" y="83"/>
                    <a:pt x="67" y="83"/>
                  </a:cubicBezTo>
                  <a:cubicBezTo>
                    <a:pt x="68" y="83"/>
                    <a:pt x="68" y="84"/>
                    <a:pt x="68" y="84"/>
                  </a:cubicBezTo>
                  <a:cubicBezTo>
                    <a:pt x="107" y="197"/>
                    <a:pt x="107" y="197"/>
                    <a:pt x="107" y="197"/>
                  </a:cubicBezTo>
                  <a:cubicBezTo>
                    <a:pt x="107" y="197"/>
                    <a:pt x="107" y="198"/>
                    <a:pt x="106" y="198"/>
                  </a:cubicBezTo>
                  <a:cubicBezTo>
                    <a:pt x="106" y="198"/>
                    <a:pt x="105" y="198"/>
                    <a:pt x="105" y="198"/>
                  </a:cubicBezTo>
                  <a:cubicBezTo>
                    <a:pt x="105" y="198"/>
                    <a:pt x="104" y="197"/>
                    <a:pt x="104" y="197"/>
                  </a:cubicBezTo>
                  <a:cubicBezTo>
                    <a:pt x="21" y="84"/>
                    <a:pt x="21" y="84"/>
                    <a:pt x="21" y="84"/>
                  </a:cubicBezTo>
                  <a:cubicBezTo>
                    <a:pt x="21" y="84"/>
                    <a:pt x="21" y="83"/>
                    <a:pt x="22" y="83"/>
                  </a:cubicBezTo>
                  <a:close/>
                  <a:moveTo>
                    <a:pt x="146" y="198"/>
                  </a:moveTo>
                  <a:cubicBezTo>
                    <a:pt x="145" y="198"/>
                    <a:pt x="143" y="198"/>
                    <a:pt x="143" y="198"/>
                  </a:cubicBezTo>
                  <a:cubicBezTo>
                    <a:pt x="142" y="198"/>
                    <a:pt x="142" y="198"/>
                    <a:pt x="142" y="198"/>
                  </a:cubicBezTo>
                  <a:cubicBezTo>
                    <a:pt x="181" y="84"/>
                    <a:pt x="181" y="84"/>
                    <a:pt x="181" y="84"/>
                  </a:cubicBezTo>
                  <a:cubicBezTo>
                    <a:pt x="181" y="84"/>
                    <a:pt x="181" y="83"/>
                    <a:pt x="182" y="83"/>
                  </a:cubicBezTo>
                  <a:cubicBezTo>
                    <a:pt x="194" y="83"/>
                    <a:pt x="217" y="83"/>
                    <a:pt x="229" y="83"/>
                  </a:cubicBezTo>
                  <a:cubicBezTo>
                    <a:pt x="230" y="83"/>
                    <a:pt x="229" y="84"/>
                    <a:pt x="229" y="84"/>
                  </a:cubicBezTo>
                  <a:cubicBezTo>
                    <a:pt x="146" y="198"/>
                    <a:pt x="146" y="198"/>
                    <a:pt x="146" y="198"/>
                  </a:cubicBezTo>
                  <a:cubicBezTo>
                    <a:pt x="146" y="198"/>
                    <a:pt x="146" y="198"/>
                    <a:pt x="146" y="198"/>
                  </a:cubicBezTo>
                  <a:close/>
                </a:path>
              </a:pathLst>
            </a:custGeom>
            <a:solidFill>
              <a:srgbClr val="282828"/>
            </a:solidFill>
            <a:ln>
              <a:noFill/>
            </a:ln>
          </p:spPr>
          <p:txBody>
            <a:bodyPr vert="horz" wrap="square" lIns="91440" tIns="45720" rIns="91440" bIns="45720" numCol="1" anchor="t" anchorCtr="0" compatLnSpc="1"/>
            <a:lstStyle/>
            <a:p>
              <a:endParaRPr lang="zh-CN" altLang="en-US" dirty="0">
                <a:solidFill>
                  <a:prstClr val="black"/>
                </a:solidFill>
              </a:endParaRPr>
            </a:p>
          </p:txBody>
        </p:sp>
        <p:grpSp>
          <p:nvGrpSpPr>
            <p:cNvPr id="23" name="组合 22"/>
            <p:cNvGrpSpPr/>
            <p:nvPr/>
          </p:nvGrpSpPr>
          <p:grpSpPr>
            <a:xfrm>
              <a:off x="9915108" y="4779449"/>
              <a:ext cx="3367818" cy="1865395"/>
              <a:chOff x="1285842" y="4779449"/>
              <a:chExt cx="3367818" cy="1865395"/>
            </a:xfrm>
          </p:grpSpPr>
          <p:sp>
            <p:nvSpPr>
              <p:cNvPr id="24" name="文本框 23"/>
              <p:cNvSpPr txBox="1"/>
              <p:nvPr/>
            </p:nvSpPr>
            <p:spPr>
              <a:xfrm>
                <a:off x="1331170" y="4779449"/>
                <a:ext cx="2862230" cy="320282"/>
              </a:xfrm>
              <a:prstGeom prst="rect">
                <a:avLst/>
              </a:prstGeom>
              <a:solidFill>
                <a:srgbClr val="EBD3B7"/>
              </a:solidFill>
            </p:spPr>
            <p:txBody>
              <a:bodyPr wrap="square" rtlCol="0">
                <a:spAutoFit/>
              </a:bodyPr>
              <a:lstStyle>
                <a:defPPr>
                  <a:defRPr lang="zh-CN"/>
                </a:defPPr>
                <a:lvl1pPr>
                  <a:defRPr sz="1600" b="1">
                    <a:latin typeface="AXIS Std M" panose="020B0600000000000000" pitchFamily="34" charset="-128"/>
                    <a:ea typeface="AXIS Std M" panose="020B0600000000000000" pitchFamily="34" charset="-128"/>
                    <a:cs typeface="Open Sans" panose="020B0606030504020204" pitchFamily="34" charset="0"/>
                  </a:defRPr>
                </a:lvl1pPr>
              </a:lstStyle>
              <a:p>
                <a:r>
                  <a:rPr lang="en-US" altLang="zh-CN" dirty="0"/>
                  <a:t>Weather data in 2016 NYC</a:t>
                </a:r>
                <a:endParaRPr lang="en-US" altLang="zh-CN" dirty="0"/>
              </a:p>
            </p:txBody>
          </p:sp>
          <p:sp>
            <p:nvSpPr>
              <p:cNvPr id="25" name="矩形 24"/>
              <p:cNvSpPr/>
              <p:nvPr/>
            </p:nvSpPr>
            <p:spPr>
              <a:xfrm>
                <a:off x="1331170" y="5110749"/>
                <a:ext cx="3322490" cy="803800"/>
              </a:xfrm>
              <a:prstGeom prst="rect">
                <a:avLst/>
              </a:prstGeom>
            </p:spPr>
            <p:txBody>
              <a:bodyPr wrap="square">
                <a:spAutoFit/>
              </a:bodyPr>
              <a:lstStyle/>
              <a:p>
                <a:pPr marL="285750" indent="-285750">
                  <a:lnSpc>
                    <a:spcPct val="120000"/>
                  </a:lnSpc>
                  <a:buFont typeface="Arial" panose="020B0604020202020204" pitchFamily="34" charset="0"/>
                  <a:buChar char="•"/>
                </a:pPr>
                <a:r>
                  <a:rPr lang="en-US" altLang="zh-CN" sz="1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Precipitation</a:t>
                </a:r>
                <a:endParaRPr lang="en-US" altLang="zh-CN" sz="1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marL="285750" indent="-285750">
                  <a:lnSpc>
                    <a:spcPct val="120000"/>
                  </a:lnSpc>
                  <a:buFont typeface="Arial" panose="020B0604020202020204" pitchFamily="34" charset="0"/>
                  <a:buChar char="•"/>
                </a:pPr>
                <a:r>
                  <a:rPr lang="en-US" altLang="zh-CN" sz="1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Wind speed</a:t>
                </a:r>
                <a:endParaRPr lang="en-US" altLang="zh-CN" sz="1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marL="285750" indent="-285750">
                  <a:lnSpc>
                    <a:spcPct val="120000"/>
                  </a:lnSpc>
                  <a:buFont typeface="Arial" panose="020B0604020202020204" pitchFamily="34" charset="0"/>
                  <a:buChar char="•"/>
                </a:pPr>
                <a:r>
                  <a:rPr lang="en-US" altLang="zh-CN" sz="1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Temperature</a:t>
                </a:r>
                <a:endParaRPr lang="zh-CN" altLang="en-US" sz="1400" dirty="0">
                  <a:solidFill>
                    <a:schemeClr val="tx1">
                      <a:lumMod val="75000"/>
                      <a:lumOff val="25000"/>
                    </a:schemeClr>
                  </a:solidFill>
                  <a:latin typeface="Open Sans" panose="020B0606030504020204" pitchFamily="34" charset="0"/>
                  <a:cs typeface="Open Sans" panose="020B0606030504020204" pitchFamily="34" charset="0"/>
                </a:endParaRPr>
              </a:p>
            </p:txBody>
          </p:sp>
          <p:sp>
            <p:nvSpPr>
              <p:cNvPr id="42" name="矩形 41"/>
              <p:cNvSpPr/>
              <p:nvPr/>
            </p:nvSpPr>
            <p:spPr>
              <a:xfrm>
                <a:off x="1285842" y="6330202"/>
                <a:ext cx="3322490" cy="314642"/>
              </a:xfrm>
              <a:prstGeom prst="rect">
                <a:avLst/>
              </a:prstGeom>
            </p:spPr>
            <p:txBody>
              <a:bodyPr wrap="square">
                <a:spAutoFit/>
              </a:bodyPr>
              <a:lstStyle/>
              <a:p>
                <a:pPr>
                  <a:lnSpc>
                    <a:spcPct val="120000"/>
                  </a:lnSpc>
                </a:pPr>
                <a:r>
                  <a:rPr lang="en-US" altLang="zh-CN" sz="1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Waiting…</a:t>
                </a:r>
                <a:endParaRPr lang="zh-CN" altLang="en-US" sz="1400" dirty="0">
                  <a:solidFill>
                    <a:schemeClr val="tx1">
                      <a:lumMod val="75000"/>
                      <a:lumOff val="25000"/>
                    </a:schemeClr>
                  </a:solidFill>
                  <a:latin typeface="Open Sans" panose="020B0606030504020204" pitchFamily="34" charset="0"/>
                  <a:cs typeface="Open Sans" panose="020B0606030504020204" pitchFamily="34" charset="0"/>
                </a:endParaRPr>
              </a:p>
            </p:txBody>
          </p:sp>
        </p:grpSp>
      </p:grpSp>
      <p:sp>
        <p:nvSpPr>
          <p:cNvPr id="26" name="矩形 25"/>
          <p:cNvSpPr/>
          <p:nvPr/>
        </p:nvSpPr>
        <p:spPr>
          <a:xfrm>
            <a:off x="6442985" y="4271974"/>
            <a:ext cx="4558390" cy="2296206"/>
          </a:xfrm>
          <a:prstGeom prst="rect">
            <a:avLst/>
          </a:prstGeom>
        </p:spPr>
        <p:txBody>
          <a:bodyPr wrap="square">
            <a:spAutoFit/>
          </a:bodyPr>
          <a:lstStyle/>
          <a:p>
            <a:pPr marL="285750" indent="-285750">
              <a:lnSpc>
                <a:spcPct val="120000"/>
              </a:lnSpc>
              <a:buFont typeface="Arial" panose="020B0604020202020204" pitchFamily="34" charset="0"/>
              <a:buChar char="•"/>
            </a:pPr>
            <a:r>
              <a:rPr lang="en-US" altLang="zh-CN" sz="1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Public commuting time</a:t>
            </a:r>
            <a:endParaRPr lang="en-US" altLang="zh-CN" sz="1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a:lnSpc>
                <a:spcPct val="120000"/>
              </a:lnSpc>
            </a:pPr>
            <a:r>
              <a:rPr lang="en-US" altLang="zh-CN" sz="1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       1. transit means</a:t>
            </a:r>
            <a:endParaRPr lang="en-US" altLang="zh-CN" sz="1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a:lnSpc>
                <a:spcPct val="120000"/>
              </a:lnSpc>
            </a:pPr>
            <a:r>
              <a:rPr lang="en-US" altLang="zh-CN" sz="1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       2. travel time</a:t>
            </a:r>
            <a:endParaRPr lang="en-US" altLang="zh-CN" sz="1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marL="285750" indent="-285750">
              <a:lnSpc>
                <a:spcPct val="120000"/>
              </a:lnSpc>
              <a:spcBef>
                <a:spcPts val="600"/>
              </a:spcBef>
              <a:buFont typeface="Arial" panose="020B0604020202020204" pitchFamily="34" charset="0"/>
              <a:buChar char="•"/>
            </a:pPr>
            <a:r>
              <a:rPr lang="en-US" altLang="zh-CN" sz="1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Employment, education status, wealth characters.</a:t>
            </a:r>
            <a:endParaRPr lang="en-US" altLang="zh-CN" sz="1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a:lnSpc>
                <a:spcPct val="120000"/>
              </a:lnSpc>
            </a:pPr>
            <a:r>
              <a:rPr lang="en-US" altLang="zh-CN" sz="1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       1. in labor force or not </a:t>
            </a:r>
            <a:endParaRPr lang="en-US" altLang="zh-CN" sz="1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a:lnSpc>
                <a:spcPct val="120000"/>
              </a:lnSpc>
            </a:pPr>
            <a:r>
              <a:rPr lang="en-US" altLang="zh-CN" sz="1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       2. bachelor above or not</a:t>
            </a:r>
            <a:endParaRPr lang="en-US" altLang="zh-CN" sz="1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a:lnSpc>
                <a:spcPct val="120000"/>
              </a:lnSpc>
            </a:pPr>
            <a:r>
              <a:rPr lang="en-US" altLang="zh-CN" sz="1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       3. below poverty or not</a:t>
            </a:r>
            <a:endParaRPr lang="en-US" altLang="zh-CN" sz="1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marL="285750" indent="-285750">
              <a:lnSpc>
                <a:spcPct val="120000"/>
              </a:lnSpc>
              <a:spcBef>
                <a:spcPts val="600"/>
              </a:spcBef>
              <a:buFont typeface="Arial" panose="020B0604020202020204" pitchFamily="34" charset="0"/>
              <a:buChar char="•"/>
            </a:pPr>
            <a:r>
              <a:rPr lang="en-US" altLang="zh-CN" sz="1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Races.</a:t>
            </a:r>
            <a:endParaRPr lang="en-US" altLang="zh-CN" sz="1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8" name="文本框 27"/>
          <p:cNvSpPr txBox="1"/>
          <p:nvPr/>
        </p:nvSpPr>
        <p:spPr>
          <a:xfrm>
            <a:off x="6761224" y="3933420"/>
            <a:ext cx="2790687" cy="338554"/>
          </a:xfrm>
          <a:prstGeom prst="rect">
            <a:avLst/>
          </a:prstGeom>
          <a:solidFill>
            <a:srgbClr val="EBD3B7"/>
          </a:solidFill>
        </p:spPr>
        <p:txBody>
          <a:bodyPr wrap="square" rtlCol="0">
            <a:spAutoFit/>
          </a:bodyPr>
          <a:lstStyle>
            <a:defPPr>
              <a:defRPr lang="zh-CN"/>
            </a:defPPr>
            <a:lvl1pPr>
              <a:defRPr sz="1600" b="1">
                <a:latin typeface="AXIS Std M" panose="020B0600000000000000" pitchFamily="34" charset="-128"/>
                <a:ea typeface="AXIS Std M" panose="020B0600000000000000" pitchFamily="34" charset="-128"/>
                <a:cs typeface="Open Sans" panose="020B0606030504020204" pitchFamily="34" charset="0"/>
              </a:defRPr>
            </a:lvl1pPr>
          </a:lstStyle>
          <a:p>
            <a:r>
              <a:rPr lang="en-US" altLang="zh-CN" sz="1600" b="1" dirty="0">
                <a:latin typeface="AXIS Std M" panose="020B0600000000000000" pitchFamily="34" charset="-128"/>
                <a:ea typeface="AXIS Std M" panose="020B0600000000000000" pitchFamily="34" charset="-128"/>
                <a:cs typeface="Open Sans" panose="020B0606030504020204" pitchFamily="34" charset="0"/>
              </a:rPr>
              <a:t>ACS demographic data</a:t>
            </a:r>
            <a:endParaRPr lang="zh-CN" altLang="en-US" sz="1600" b="1" dirty="0">
              <a:latin typeface="AXIS Std M" panose="020B0600000000000000" pitchFamily="34" charset="-128"/>
              <a:ea typeface="AXIS Std M" panose="020B0600000000000000" pitchFamily="34" charset="-128"/>
              <a:cs typeface="Open Sans" panose="020B0606030504020204" pitchFamily="34" charset="0"/>
            </a:endParaRPr>
          </a:p>
        </p:txBody>
      </p:sp>
      <p:sp>
        <p:nvSpPr>
          <p:cNvPr id="29" name="矩形 28"/>
          <p:cNvSpPr/>
          <p:nvPr/>
        </p:nvSpPr>
        <p:spPr>
          <a:xfrm>
            <a:off x="7580314" y="81672"/>
            <a:ext cx="4139638" cy="1196975"/>
          </a:xfrm>
          <a:prstGeom prst="rect">
            <a:avLst/>
          </a:prstGeom>
        </p:spPr>
        <p:txBody>
          <a:bodyPr wrap="square">
            <a:spAutoFit/>
          </a:bodyPr>
          <a:lstStyle/>
          <a:p>
            <a:pPr>
              <a:lnSpc>
                <a:spcPct val="120000"/>
              </a:lnSpc>
            </a:pPr>
            <a:r>
              <a:rPr lang="en-US" altLang="zh-CN" sz="12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Source</a:t>
            </a:r>
            <a:r>
              <a:rPr lang="en-US" altLang="zh-CN" sz="12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 </a:t>
            </a:r>
            <a:endParaRPr lang="en-US" altLang="zh-CN" sz="12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marL="285750" indent="-285750">
              <a:lnSpc>
                <a:spcPct val="120000"/>
              </a:lnSpc>
              <a:buFont typeface="Arial" panose="020B0604020202020204" pitchFamily="34" charset="0"/>
              <a:buChar char="•"/>
            </a:pPr>
            <a:r>
              <a:rPr lang="en-US" altLang="zh-CN" sz="1200" dirty="0" err="1">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riem</a:t>
            </a:r>
            <a:r>
              <a:rPr lang="en-US" altLang="zh-CN" sz="12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 package in R, get API weather data.</a:t>
            </a:r>
            <a:endParaRPr lang="en-US" altLang="zh-CN" sz="12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marL="285750" indent="-285750">
              <a:lnSpc>
                <a:spcPct val="120000"/>
              </a:lnSpc>
              <a:buFont typeface="Arial" panose="020B0604020202020204" pitchFamily="34" charset="0"/>
              <a:buChar char="•"/>
            </a:pPr>
            <a:r>
              <a:rPr lang="en-US" altLang="zh-CN" sz="12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Kaggle provided data.</a:t>
            </a:r>
            <a:endParaRPr lang="en-US" altLang="zh-CN" sz="12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marL="285750" indent="-285750">
              <a:lnSpc>
                <a:spcPct val="120000"/>
              </a:lnSpc>
              <a:buFont typeface="Arial" panose="020B0604020202020204" pitchFamily="34" charset="0"/>
              <a:buChar char="•"/>
            </a:pPr>
            <a:r>
              <a:rPr lang="en-US" altLang="zh-CN" sz="12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ACS census data API.</a:t>
            </a:r>
            <a:endParaRPr lang="en-US" altLang="zh-CN" sz="12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marL="285750" indent="-285750">
              <a:lnSpc>
                <a:spcPct val="120000"/>
              </a:lnSpc>
              <a:buFont typeface="Arial" panose="020B0604020202020204" pitchFamily="34" charset="0"/>
              <a:buChar char="•"/>
            </a:pPr>
            <a:r>
              <a:rPr lang="en-US" altLang="zh-CN" sz="12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NYC open data portal.</a:t>
            </a:r>
            <a:endParaRPr lang="en-US" altLang="zh-CN" sz="12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36" name="组合 35"/>
          <p:cNvGrpSpPr/>
          <p:nvPr/>
        </p:nvGrpSpPr>
        <p:grpSpPr>
          <a:xfrm>
            <a:off x="7926568" y="2874816"/>
            <a:ext cx="3344411" cy="345606"/>
            <a:chOff x="9503054" y="4772778"/>
            <a:chExt cx="3319612" cy="326953"/>
          </a:xfrm>
        </p:grpSpPr>
        <p:sp>
          <p:nvSpPr>
            <p:cNvPr id="37" name="Freeform 97"/>
            <p:cNvSpPr>
              <a:spLocks noEditPoints="1"/>
            </p:cNvSpPr>
            <p:nvPr/>
          </p:nvSpPr>
          <p:spPr bwMode="auto">
            <a:xfrm>
              <a:off x="9503054" y="4772778"/>
              <a:ext cx="377326" cy="320281"/>
            </a:xfrm>
            <a:custGeom>
              <a:avLst/>
              <a:gdLst>
                <a:gd name="T0" fmla="*/ 212 w 250"/>
                <a:gd name="T1" fmla="*/ 5 h 212"/>
                <a:gd name="T2" fmla="*/ 48 w 250"/>
                <a:gd name="T3" fmla="*/ 0 h 212"/>
                <a:gd name="T4" fmla="*/ 2 w 250"/>
                <a:gd name="T5" fmla="*/ 71 h 212"/>
                <a:gd name="T6" fmla="*/ 94 w 250"/>
                <a:gd name="T7" fmla="*/ 207 h 212"/>
                <a:gd name="T8" fmla="*/ 147 w 250"/>
                <a:gd name="T9" fmla="*/ 212 h 212"/>
                <a:gd name="T10" fmla="*/ 248 w 250"/>
                <a:gd name="T11" fmla="*/ 82 h 212"/>
                <a:gd name="T12" fmla="*/ 230 w 250"/>
                <a:gd name="T13" fmla="*/ 69 h 212"/>
                <a:gd name="T14" fmla="*/ 186 w 250"/>
                <a:gd name="T15" fmla="*/ 69 h 212"/>
                <a:gd name="T16" fmla="*/ 204 w 250"/>
                <a:gd name="T17" fmla="*/ 20 h 212"/>
                <a:gd name="T18" fmla="*/ 230 w 250"/>
                <a:gd name="T19" fmla="*/ 69 h 212"/>
                <a:gd name="T20" fmla="*/ 87 w 250"/>
                <a:gd name="T21" fmla="*/ 69 h 212"/>
                <a:gd name="T22" fmla="*/ 121 w 250"/>
                <a:gd name="T23" fmla="*/ 14 h 212"/>
                <a:gd name="T24" fmla="*/ 127 w 250"/>
                <a:gd name="T25" fmla="*/ 14 h 212"/>
                <a:gd name="T26" fmla="*/ 162 w 250"/>
                <a:gd name="T27" fmla="*/ 69 h 212"/>
                <a:gd name="T28" fmla="*/ 145 w 250"/>
                <a:gd name="T29" fmla="*/ 14 h 212"/>
                <a:gd name="T30" fmla="*/ 190 w 250"/>
                <a:gd name="T31" fmla="*/ 14 h 212"/>
                <a:gd name="T32" fmla="*/ 173 w 250"/>
                <a:gd name="T33" fmla="*/ 60 h 212"/>
                <a:gd name="T34" fmla="*/ 145 w 250"/>
                <a:gd name="T35" fmla="*/ 14 h 212"/>
                <a:gd name="T36" fmla="*/ 59 w 250"/>
                <a:gd name="T37" fmla="*/ 15 h 212"/>
                <a:gd name="T38" fmla="*/ 104 w 250"/>
                <a:gd name="T39" fmla="*/ 14 h 212"/>
                <a:gd name="T40" fmla="*/ 76 w 250"/>
                <a:gd name="T41" fmla="*/ 59 h 212"/>
                <a:gd name="T42" fmla="*/ 166 w 250"/>
                <a:gd name="T43" fmla="*/ 83 h 212"/>
                <a:gd name="T44" fmla="*/ 128 w 250"/>
                <a:gd name="T45" fmla="*/ 198 h 212"/>
                <a:gd name="T46" fmla="*/ 122 w 250"/>
                <a:gd name="T47" fmla="*/ 198 h 212"/>
                <a:gd name="T48" fmla="*/ 83 w 250"/>
                <a:gd name="T49" fmla="*/ 84 h 212"/>
                <a:gd name="T50" fmla="*/ 166 w 250"/>
                <a:gd name="T51" fmla="*/ 83 h 212"/>
                <a:gd name="T52" fmla="*/ 63 w 250"/>
                <a:gd name="T53" fmla="*/ 68 h 212"/>
                <a:gd name="T54" fmla="*/ 20 w 250"/>
                <a:gd name="T55" fmla="*/ 69 h 212"/>
                <a:gd name="T56" fmla="*/ 46 w 250"/>
                <a:gd name="T57" fmla="*/ 21 h 212"/>
                <a:gd name="T58" fmla="*/ 22 w 250"/>
                <a:gd name="T59" fmla="*/ 83 h 212"/>
                <a:gd name="T60" fmla="*/ 68 w 250"/>
                <a:gd name="T61" fmla="*/ 84 h 212"/>
                <a:gd name="T62" fmla="*/ 106 w 250"/>
                <a:gd name="T63" fmla="*/ 198 h 212"/>
                <a:gd name="T64" fmla="*/ 104 w 250"/>
                <a:gd name="T65" fmla="*/ 197 h 212"/>
                <a:gd name="T66" fmla="*/ 22 w 250"/>
                <a:gd name="T67" fmla="*/ 83 h 212"/>
                <a:gd name="T68" fmla="*/ 143 w 250"/>
                <a:gd name="T69" fmla="*/ 198 h 212"/>
                <a:gd name="T70" fmla="*/ 181 w 250"/>
                <a:gd name="T71" fmla="*/ 84 h 212"/>
                <a:gd name="T72" fmla="*/ 229 w 250"/>
                <a:gd name="T73" fmla="*/ 83 h 212"/>
                <a:gd name="T74" fmla="*/ 146 w 250"/>
                <a:gd name="T75" fmla="*/ 198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0" h="212">
                  <a:moveTo>
                    <a:pt x="248" y="71"/>
                  </a:moveTo>
                  <a:cubicBezTo>
                    <a:pt x="212" y="5"/>
                    <a:pt x="212" y="5"/>
                    <a:pt x="212" y="5"/>
                  </a:cubicBezTo>
                  <a:cubicBezTo>
                    <a:pt x="210" y="2"/>
                    <a:pt x="206" y="0"/>
                    <a:pt x="202" y="0"/>
                  </a:cubicBezTo>
                  <a:cubicBezTo>
                    <a:pt x="48" y="0"/>
                    <a:pt x="48" y="0"/>
                    <a:pt x="48" y="0"/>
                  </a:cubicBezTo>
                  <a:cubicBezTo>
                    <a:pt x="45" y="0"/>
                    <a:pt x="41" y="2"/>
                    <a:pt x="39" y="5"/>
                  </a:cubicBezTo>
                  <a:cubicBezTo>
                    <a:pt x="2" y="71"/>
                    <a:pt x="2" y="71"/>
                    <a:pt x="2" y="71"/>
                  </a:cubicBezTo>
                  <a:cubicBezTo>
                    <a:pt x="0" y="74"/>
                    <a:pt x="0" y="79"/>
                    <a:pt x="3" y="82"/>
                  </a:cubicBezTo>
                  <a:cubicBezTo>
                    <a:pt x="94" y="207"/>
                    <a:pt x="94" y="207"/>
                    <a:pt x="94" y="207"/>
                  </a:cubicBezTo>
                  <a:cubicBezTo>
                    <a:pt x="96" y="210"/>
                    <a:pt x="100" y="212"/>
                    <a:pt x="103" y="212"/>
                  </a:cubicBezTo>
                  <a:cubicBezTo>
                    <a:pt x="147" y="212"/>
                    <a:pt x="147" y="212"/>
                    <a:pt x="147" y="212"/>
                  </a:cubicBezTo>
                  <a:cubicBezTo>
                    <a:pt x="151" y="212"/>
                    <a:pt x="154" y="210"/>
                    <a:pt x="157" y="207"/>
                  </a:cubicBezTo>
                  <a:cubicBezTo>
                    <a:pt x="248" y="82"/>
                    <a:pt x="248" y="82"/>
                    <a:pt x="248" y="82"/>
                  </a:cubicBezTo>
                  <a:cubicBezTo>
                    <a:pt x="250" y="79"/>
                    <a:pt x="250" y="74"/>
                    <a:pt x="248" y="71"/>
                  </a:cubicBezTo>
                  <a:close/>
                  <a:moveTo>
                    <a:pt x="230" y="69"/>
                  </a:moveTo>
                  <a:cubicBezTo>
                    <a:pt x="219" y="69"/>
                    <a:pt x="198" y="69"/>
                    <a:pt x="187" y="69"/>
                  </a:cubicBezTo>
                  <a:cubicBezTo>
                    <a:pt x="186" y="69"/>
                    <a:pt x="186" y="69"/>
                    <a:pt x="186" y="69"/>
                  </a:cubicBezTo>
                  <a:cubicBezTo>
                    <a:pt x="203" y="20"/>
                    <a:pt x="203" y="20"/>
                    <a:pt x="203" y="20"/>
                  </a:cubicBezTo>
                  <a:cubicBezTo>
                    <a:pt x="203" y="20"/>
                    <a:pt x="204" y="19"/>
                    <a:pt x="204" y="20"/>
                  </a:cubicBezTo>
                  <a:cubicBezTo>
                    <a:pt x="211" y="32"/>
                    <a:pt x="228" y="63"/>
                    <a:pt x="231" y="68"/>
                  </a:cubicBezTo>
                  <a:cubicBezTo>
                    <a:pt x="231" y="69"/>
                    <a:pt x="231" y="69"/>
                    <a:pt x="230" y="69"/>
                  </a:cubicBezTo>
                  <a:close/>
                  <a:moveTo>
                    <a:pt x="161" y="69"/>
                  </a:moveTo>
                  <a:cubicBezTo>
                    <a:pt x="143" y="69"/>
                    <a:pt x="106" y="69"/>
                    <a:pt x="87" y="69"/>
                  </a:cubicBezTo>
                  <a:cubicBezTo>
                    <a:pt x="86" y="69"/>
                    <a:pt x="86" y="68"/>
                    <a:pt x="86" y="68"/>
                  </a:cubicBezTo>
                  <a:cubicBezTo>
                    <a:pt x="121" y="14"/>
                    <a:pt x="121" y="14"/>
                    <a:pt x="121" y="14"/>
                  </a:cubicBezTo>
                  <a:cubicBezTo>
                    <a:pt x="121" y="14"/>
                    <a:pt x="121" y="14"/>
                    <a:pt x="122" y="14"/>
                  </a:cubicBezTo>
                  <a:cubicBezTo>
                    <a:pt x="123" y="14"/>
                    <a:pt x="126" y="14"/>
                    <a:pt x="127" y="14"/>
                  </a:cubicBezTo>
                  <a:cubicBezTo>
                    <a:pt x="128" y="14"/>
                    <a:pt x="128" y="14"/>
                    <a:pt x="128" y="14"/>
                  </a:cubicBezTo>
                  <a:cubicBezTo>
                    <a:pt x="162" y="69"/>
                    <a:pt x="162" y="69"/>
                    <a:pt x="162" y="69"/>
                  </a:cubicBezTo>
                  <a:cubicBezTo>
                    <a:pt x="162" y="69"/>
                    <a:pt x="163" y="69"/>
                    <a:pt x="161" y="69"/>
                  </a:cubicBezTo>
                  <a:close/>
                  <a:moveTo>
                    <a:pt x="145" y="14"/>
                  </a:moveTo>
                  <a:cubicBezTo>
                    <a:pt x="155" y="14"/>
                    <a:pt x="185" y="14"/>
                    <a:pt x="190" y="14"/>
                  </a:cubicBezTo>
                  <a:cubicBezTo>
                    <a:pt x="190" y="14"/>
                    <a:pt x="190" y="14"/>
                    <a:pt x="190" y="14"/>
                  </a:cubicBezTo>
                  <a:cubicBezTo>
                    <a:pt x="190" y="14"/>
                    <a:pt x="179" y="48"/>
                    <a:pt x="175" y="60"/>
                  </a:cubicBezTo>
                  <a:cubicBezTo>
                    <a:pt x="174" y="61"/>
                    <a:pt x="173" y="60"/>
                    <a:pt x="173" y="60"/>
                  </a:cubicBezTo>
                  <a:cubicBezTo>
                    <a:pt x="144" y="14"/>
                    <a:pt x="144" y="14"/>
                    <a:pt x="144" y="14"/>
                  </a:cubicBezTo>
                  <a:cubicBezTo>
                    <a:pt x="144" y="14"/>
                    <a:pt x="144" y="14"/>
                    <a:pt x="145" y="14"/>
                  </a:cubicBezTo>
                  <a:close/>
                  <a:moveTo>
                    <a:pt x="74" y="59"/>
                  </a:moveTo>
                  <a:cubicBezTo>
                    <a:pt x="71" y="48"/>
                    <a:pt x="59" y="15"/>
                    <a:pt x="59" y="15"/>
                  </a:cubicBezTo>
                  <a:cubicBezTo>
                    <a:pt x="59" y="15"/>
                    <a:pt x="59" y="14"/>
                    <a:pt x="60" y="14"/>
                  </a:cubicBezTo>
                  <a:cubicBezTo>
                    <a:pt x="70" y="14"/>
                    <a:pt x="98" y="14"/>
                    <a:pt x="104" y="14"/>
                  </a:cubicBezTo>
                  <a:cubicBezTo>
                    <a:pt x="105" y="14"/>
                    <a:pt x="104" y="14"/>
                    <a:pt x="104" y="14"/>
                  </a:cubicBezTo>
                  <a:cubicBezTo>
                    <a:pt x="76" y="59"/>
                    <a:pt x="76" y="59"/>
                    <a:pt x="76" y="59"/>
                  </a:cubicBezTo>
                  <a:cubicBezTo>
                    <a:pt x="76" y="59"/>
                    <a:pt x="75" y="60"/>
                    <a:pt x="74" y="59"/>
                  </a:cubicBezTo>
                  <a:close/>
                  <a:moveTo>
                    <a:pt x="166" y="83"/>
                  </a:moveTo>
                  <a:cubicBezTo>
                    <a:pt x="167" y="83"/>
                    <a:pt x="166" y="84"/>
                    <a:pt x="166" y="84"/>
                  </a:cubicBezTo>
                  <a:cubicBezTo>
                    <a:pt x="128" y="198"/>
                    <a:pt x="128" y="198"/>
                    <a:pt x="128" y="198"/>
                  </a:cubicBezTo>
                  <a:cubicBezTo>
                    <a:pt x="128" y="198"/>
                    <a:pt x="127" y="198"/>
                    <a:pt x="127" y="198"/>
                  </a:cubicBezTo>
                  <a:cubicBezTo>
                    <a:pt x="126" y="198"/>
                    <a:pt x="123" y="198"/>
                    <a:pt x="122" y="198"/>
                  </a:cubicBezTo>
                  <a:cubicBezTo>
                    <a:pt x="122" y="198"/>
                    <a:pt x="121" y="198"/>
                    <a:pt x="121" y="198"/>
                  </a:cubicBezTo>
                  <a:cubicBezTo>
                    <a:pt x="83" y="84"/>
                    <a:pt x="83" y="84"/>
                    <a:pt x="83" y="84"/>
                  </a:cubicBezTo>
                  <a:cubicBezTo>
                    <a:pt x="83" y="84"/>
                    <a:pt x="83" y="83"/>
                    <a:pt x="83" y="83"/>
                  </a:cubicBezTo>
                  <a:cubicBezTo>
                    <a:pt x="104" y="83"/>
                    <a:pt x="145" y="83"/>
                    <a:pt x="166" y="83"/>
                  </a:cubicBezTo>
                  <a:close/>
                  <a:moveTo>
                    <a:pt x="47" y="21"/>
                  </a:moveTo>
                  <a:cubicBezTo>
                    <a:pt x="51" y="32"/>
                    <a:pt x="61" y="63"/>
                    <a:pt x="63" y="68"/>
                  </a:cubicBezTo>
                  <a:cubicBezTo>
                    <a:pt x="63" y="69"/>
                    <a:pt x="63" y="69"/>
                    <a:pt x="62" y="69"/>
                  </a:cubicBezTo>
                  <a:cubicBezTo>
                    <a:pt x="52" y="69"/>
                    <a:pt x="31" y="69"/>
                    <a:pt x="20" y="69"/>
                  </a:cubicBezTo>
                  <a:cubicBezTo>
                    <a:pt x="19" y="69"/>
                    <a:pt x="20" y="68"/>
                    <a:pt x="20" y="68"/>
                  </a:cubicBezTo>
                  <a:cubicBezTo>
                    <a:pt x="46" y="21"/>
                    <a:pt x="46" y="21"/>
                    <a:pt x="46" y="21"/>
                  </a:cubicBezTo>
                  <a:cubicBezTo>
                    <a:pt x="46" y="21"/>
                    <a:pt x="46" y="20"/>
                    <a:pt x="47" y="21"/>
                  </a:cubicBezTo>
                  <a:close/>
                  <a:moveTo>
                    <a:pt x="22" y="83"/>
                  </a:moveTo>
                  <a:cubicBezTo>
                    <a:pt x="33" y="83"/>
                    <a:pt x="56" y="83"/>
                    <a:pt x="67" y="83"/>
                  </a:cubicBezTo>
                  <a:cubicBezTo>
                    <a:pt x="68" y="83"/>
                    <a:pt x="68" y="84"/>
                    <a:pt x="68" y="84"/>
                  </a:cubicBezTo>
                  <a:cubicBezTo>
                    <a:pt x="107" y="197"/>
                    <a:pt x="107" y="197"/>
                    <a:pt x="107" y="197"/>
                  </a:cubicBezTo>
                  <a:cubicBezTo>
                    <a:pt x="107" y="197"/>
                    <a:pt x="107" y="198"/>
                    <a:pt x="106" y="198"/>
                  </a:cubicBezTo>
                  <a:cubicBezTo>
                    <a:pt x="106" y="198"/>
                    <a:pt x="105" y="198"/>
                    <a:pt x="105" y="198"/>
                  </a:cubicBezTo>
                  <a:cubicBezTo>
                    <a:pt x="105" y="198"/>
                    <a:pt x="104" y="197"/>
                    <a:pt x="104" y="197"/>
                  </a:cubicBezTo>
                  <a:cubicBezTo>
                    <a:pt x="21" y="84"/>
                    <a:pt x="21" y="84"/>
                    <a:pt x="21" y="84"/>
                  </a:cubicBezTo>
                  <a:cubicBezTo>
                    <a:pt x="21" y="84"/>
                    <a:pt x="21" y="83"/>
                    <a:pt x="22" y="83"/>
                  </a:cubicBezTo>
                  <a:close/>
                  <a:moveTo>
                    <a:pt x="146" y="198"/>
                  </a:moveTo>
                  <a:cubicBezTo>
                    <a:pt x="145" y="198"/>
                    <a:pt x="143" y="198"/>
                    <a:pt x="143" y="198"/>
                  </a:cubicBezTo>
                  <a:cubicBezTo>
                    <a:pt x="142" y="198"/>
                    <a:pt x="142" y="198"/>
                    <a:pt x="142" y="198"/>
                  </a:cubicBezTo>
                  <a:cubicBezTo>
                    <a:pt x="181" y="84"/>
                    <a:pt x="181" y="84"/>
                    <a:pt x="181" y="84"/>
                  </a:cubicBezTo>
                  <a:cubicBezTo>
                    <a:pt x="181" y="84"/>
                    <a:pt x="181" y="83"/>
                    <a:pt x="182" y="83"/>
                  </a:cubicBezTo>
                  <a:cubicBezTo>
                    <a:pt x="194" y="83"/>
                    <a:pt x="217" y="83"/>
                    <a:pt x="229" y="83"/>
                  </a:cubicBezTo>
                  <a:cubicBezTo>
                    <a:pt x="230" y="83"/>
                    <a:pt x="229" y="84"/>
                    <a:pt x="229" y="84"/>
                  </a:cubicBezTo>
                  <a:cubicBezTo>
                    <a:pt x="146" y="198"/>
                    <a:pt x="146" y="198"/>
                    <a:pt x="146" y="198"/>
                  </a:cubicBezTo>
                  <a:cubicBezTo>
                    <a:pt x="146" y="198"/>
                    <a:pt x="146" y="198"/>
                    <a:pt x="146" y="198"/>
                  </a:cubicBezTo>
                  <a:close/>
                </a:path>
              </a:pathLst>
            </a:custGeom>
            <a:solidFill>
              <a:srgbClr val="282828"/>
            </a:solidFill>
            <a:ln>
              <a:noFill/>
            </a:ln>
          </p:spPr>
          <p:txBody>
            <a:bodyPr vert="horz" wrap="square" lIns="91440" tIns="45720" rIns="91440" bIns="45720" numCol="1" anchor="t" anchorCtr="0" compatLnSpc="1"/>
            <a:lstStyle/>
            <a:p>
              <a:endParaRPr lang="zh-CN" altLang="en-US" dirty="0">
                <a:solidFill>
                  <a:prstClr val="black"/>
                </a:solidFill>
              </a:endParaRPr>
            </a:p>
          </p:txBody>
        </p:sp>
        <p:sp>
          <p:nvSpPr>
            <p:cNvPr id="39" name="文本框 38"/>
            <p:cNvSpPr txBox="1"/>
            <p:nvPr/>
          </p:nvSpPr>
          <p:spPr>
            <a:xfrm>
              <a:off x="9960436" y="4779449"/>
              <a:ext cx="2862230" cy="320282"/>
            </a:xfrm>
            <a:prstGeom prst="rect">
              <a:avLst/>
            </a:prstGeom>
            <a:solidFill>
              <a:srgbClr val="EBD3B7"/>
            </a:solidFill>
          </p:spPr>
          <p:txBody>
            <a:bodyPr wrap="square" rtlCol="0">
              <a:spAutoFit/>
            </a:bodyPr>
            <a:lstStyle>
              <a:defPPr>
                <a:defRPr lang="zh-CN"/>
              </a:defPPr>
              <a:lvl1pPr>
                <a:defRPr sz="1600" b="1">
                  <a:latin typeface="AXIS Std M" panose="020B0600000000000000" pitchFamily="34" charset="-128"/>
                  <a:ea typeface="AXIS Std M" panose="020B0600000000000000" pitchFamily="34" charset="-128"/>
                  <a:cs typeface="Open Sans" panose="020B0606030504020204" pitchFamily="34" charset="0"/>
                </a:defRPr>
              </a:lvl1pPr>
            </a:lstStyle>
            <a:p>
              <a:r>
                <a:rPr lang="en-US" altLang="zh-CN" dirty="0"/>
                <a:t>Amenity data</a:t>
              </a:r>
              <a:endParaRPr lang="en-US" altLang="zh-CN" dirty="0"/>
            </a:p>
          </p:txBody>
        </p:sp>
      </p:grpSp>
      <p:graphicFrame>
        <p:nvGraphicFramePr>
          <p:cNvPr id="41" name="表格 40"/>
          <p:cNvGraphicFramePr>
            <a:graphicFrameLocks noGrp="1"/>
          </p:cNvGraphicFramePr>
          <p:nvPr/>
        </p:nvGraphicFramePr>
        <p:xfrm>
          <a:off x="364300" y="1828911"/>
          <a:ext cx="5651045" cy="3978738"/>
        </p:xfrm>
        <a:graphic>
          <a:graphicData uri="http://schemas.openxmlformats.org/drawingml/2006/table">
            <a:tbl>
              <a:tblPr>
                <a:tableStyleId>{2D5ABB26-0587-4C30-8999-92F81FD0307C}</a:tableStyleId>
              </a:tblPr>
              <a:tblGrid>
                <a:gridCol w="1197800"/>
                <a:gridCol w="4453245"/>
              </a:tblGrid>
              <a:tr h="230902">
                <a:tc>
                  <a:txBody>
                    <a:bodyPr/>
                    <a:lstStyle/>
                    <a:p>
                      <a:pPr algn="l" fontAlgn="ctr"/>
                      <a:r>
                        <a:rPr lang="en-US" sz="1100" b="1" dirty="0">
                          <a:effectLst/>
                        </a:rPr>
                        <a:t>Id</a:t>
                      </a:r>
                      <a:endParaRPr lang="en-US" sz="1100" b="1" dirty="0">
                        <a:effectLst/>
                      </a:endParaRPr>
                    </a:p>
                  </a:txBody>
                  <a:tcPr marL="60268" marR="60268" marT="30134" marB="30134"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DCE5"/>
                    </a:solidFill>
                  </a:tcPr>
                </a:tc>
                <a:tc>
                  <a:txBody>
                    <a:bodyPr/>
                    <a:lstStyle/>
                    <a:p>
                      <a:pPr algn="l" fontAlgn="ctr"/>
                      <a:r>
                        <a:rPr lang="en-US" sz="1100" dirty="0">
                          <a:effectLst/>
                        </a:rPr>
                        <a:t>a unique identifier for each trip</a:t>
                      </a:r>
                      <a:endParaRPr lang="en-US" sz="1100" dirty="0">
                        <a:effectLst/>
                      </a:endParaRPr>
                    </a:p>
                  </a:txBody>
                  <a:tcPr marL="60268" marR="60268" marT="30134" marB="30134"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DCE5"/>
                    </a:solidFill>
                  </a:tcPr>
                </a:tc>
              </a:tr>
              <a:tr h="243481">
                <a:tc>
                  <a:txBody>
                    <a:bodyPr/>
                    <a:lstStyle/>
                    <a:p>
                      <a:pPr algn="l" fontAlgn="ctr"/>
                      <a:r>
                        <a:rPr lang="en-US" sz="1100" b="1" dirty="0">
                          <a:effectLst/>
                        </a:rPr>
                        <a:t>vendor id</a:t>
                      </a:r>
                      <a:endParaRPr lang="en-US" sz="1100" b="1" dirty="0">
                        <a:effectLst/>
                      </a:endParaRPr>
                    </a:p>
                  </a:txBody>
                  <a:tcPr marL="60268" marR="60268" marT="30134" marB="30134"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DCE5"/>
                    </a:solidFill>
                  </a:tcPr>
                </a:tc>
                <a:tc>
                  <a:txBody>
                    <a:bodyPr/>
                    <a:lstStyle/>
                    <a:p>
                      <a:pPr algn="l" fontAlgn="ctr"/>
                      <a:r>
                        <a:rPr lang="en-US" sz="1100" dirty="0">
                          <a:effectLst/>
                        </a:rPr>
                        <a:t>a code indicating the provider associated with the trip record</a:t>
                      </a:r>
                      <a:endParaRPr lang="en-US" sz="1100" dirty="0">
                        <a:effectLst/>
                      </a:endParaRPr>
                    </a:p>
                  </a:txBody>
                  <a:tcPr marL="60268" marR="60268" marT="30134" marB="30134"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DCE5"/>
                    </a:solidFill>
                  </a:tcPr>
                </a:tc>
              </a:tr>
              <a:tr h="332698">
                <a:tc>
                  <a:txBody>
                    <a:bodyPr/>
                    <a:lstStyle/>
                    <a:p>
                      <a:pPr algn="l" fontAlgn="ctr"/>
                      <a:r>
                        <a:rPr lang="en-US" sz="1100" b="1" dirty="0">
                          <a:effectLst/>
                        </a:rPr>
                        <a:t>pickup datetime</a:t>
                      </a:r>
                      <a:endParaRPr lang="en-US" sz="1100" b="1" dirty="0">
                        <a:effectLst/>
                      </a:endParaRPr>
                    </a:p>
                  </a:txBody>
                  <a:tcPr marL="60268" marR="60268" marT="30134" marB="30134"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DCE5"/>
                    </a:solidFill>
                  </a:tcPr>
                </a:tc>
                <a:tc>
                  <a:txBody>
                    <a:bodyPr/>
                    <a:lstStyle/>
                    <a:p>
                      <a:pPr algn="l" fontAlgn="ctr"/>
                      <a:r>
                        <a:rPr lang="en-US" sz="1100" dirty="0">
                          <a:effectLst/>
                        </a:rPr>
                        <a:t>date and time when the meter was engaged</a:t>
                      </a:r>
                      <a:endParaRPr lang="en-US" sz="1100" dirty="0">
                        <a:effectLst/>
                      </a:endParaRPr>
                    </a:p>
                  </a:txBody>
                  <a:tcPr marL="60268" marR="60268" marT="30134" marB="30134"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DCE5"/>
                    </a:solidFill>
                  </a:tcPr>
                </a:tc>
              </a:tr>
              <a:tr h="400744">
                <a:tc>
                  <a:txBody>
                    <a:bodyPr/>
                    <a:lstStyle/>
                    <a:p>
                      <a:pPr algn="l" fontAlgn="ctr"/>
                      <a:r>
                        <a:rPr lang="en-US" sz="1100" b="1" dirty="0">
                          <a:effectLst/>
                        </a:rPr>
                        <a:t>drop off datetime</a:t>
                      </a:r>
                      <a:endParaRPr lang="en-US" sz="1100" b="1" dirty="0">
                        <a:effectLst/>
                      </a:endParaRPr>
                    </a:p>
                  </a:txBody>
                  <a:tcPr marL="60268" marR="60268" marT="30134" marB="30134"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DCE5"/>
                    </a:solidFill>
                  </a:tcPr>
                </a:tc>
                <a:tc>
                  <a:txBody>
                    <a:bodyPr/>
                    <a:lstStyle/>
                    <a:p>
                      <a:pPr algn="l" fontAlgn="ctr"/>
                      <a:r>
                        <a:rPr lang="en-US" sz="1100" dirty="0">
                          <a:effectLst/>
                        </a:rPr>
                        <a:t>date and time when the meter was disengaged</a:t>
                      </a:r>
                      <a:endParaRPr lang="en-US" sz="1100" dirty="0">
                        <a:effectLst/>
                      </a:endParaRPr>
                    </a:p>
                  </a:txBody>
                  <a:tcPr marL="60268" marR="60268" marT="30134" marB="30134"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DCE5"/>
                    </a:solidFill>
                  </a:tcPr>
                </a:tc>
              </a:tr>
              <a:tr h="332698">
                <a:tc>
                  <a:txBody>
                    <a:bodyPr/>
                    <a:lstStyle/>
                    <a:p>
                      <a:pPr algn="l" fontAlgn="ctr"/>
                      <a:r>
                        <a:rPr lang="en-US" sz="1100" b="1" dirty="0">
                          <a:effectLst/>
                        </a:rPr>
                        <a:t>passenger count</a:t>
                      </a:r>
                      <a:endParaRPr lang="en-US" sz="1100" b="1" dirty="0">
                        <a:effectLst/>
                      </a:endParaRPr>
                    </a:p>
                  </a:txBody>
                  <a:tcPr marL="60268" marR="60268" marT="30134" marB="30134"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DCE5"/>
                    </a:solidFill>
                  </a:tcPr>
                </a:tc>
                <a:tc>
                  <a:txBody>
                    <a:bodyPr/>
                    <a:lstStyle/>
                    <a:p>
                      <a:pPr algn="l" fontAlgn="ctr"/>
                      <a:r>
                        <a:rPr lang="en-US" sz="1100" dirty="0">
                          <a:effectLst/>
                        </a:rPr>
                        <a:t>the number of passengers in the vehicle (driver entered value)</a:t>
                      </a:r>
                      <a:endParaRPr lang="en-US" sz="1100" dirty="0">
                        <a:effectLst/>
                      </a:endParaRPr>
                    </a:p>
                  </a:txBody>
                  <a:tcPr marL="60268" marR="60268" marT="30134" marB="30134"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DCE5"/>
                    </a:solidFill>
                  </a:tcPr>
                </a:tc>
              </a:tr>
              <a:tr h="332698">
                <a:tc>
                  <a:txBody>
                    <a:bodyPr/>
                    <a:lstStyle/>
                    <a:p>
                      <a:pPr algn="l" fontAlgn="ctr"/>
                      <a:r>
                        <a:rPr lang="en-US" sz="1100" b="1" dirty="0">
                          <a:effectLst/>
                        </a:rPr>
                        <a:t>pickup longitude</a:t>
                      </a:r>
                      <a:endParaRPr lang="en-US" sz="1100" b="1" dirty="0">
                        <a:effectLst/>
                      </a:endParaRPr>
                    </a:p>
                  </a:txBody>
                  <a:tcPr marL="60268" marR="60268" marT="30134" marB="30134"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DCE5"/>
                    </a:solidFill>
                  </a:tcPr>
                </a:tc>
                <a:tc>
                  <a:txBody>
                    <a:bodyPr/>
                    <a:lstStyle/>
                    <a:p>
                      <a:pPr algn="l" fontAlgn="ctr"/>
                      <a:r>
                        <a:rPr lang="en-US" sz="1100" dirty="0">
                          <a:effectLst/>
                        </a:rPr>
                        <a:t>the longitude where the meter was engaged</a:t>
                      </a:r>
                      <a:endParaRPr lang="en-US" sz="1100" dirty="0">
                        <a:effectLst/>
                      </a:endParaRPr>
                    </a:p>
                  </a:txBody>
                  <a:tcPr marL="60268" marR="60268" marT="30134" marB="30134"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DCE5"/>
                    </a:solidFill>
                  </a:tcPr>
                </a:tc>
              </a:tr>
              <a:tr h="332698">
                <a:tc>
                  <a:txBody>
                    <a:bodyPr/>
                    <a:lstStyle/>
                    <a:p>
                      <a:pPr algn="l" fontAlgn="ctr"/>
                      <a:r>
                        <a:rPr lang="en-US" sz="1100" b="1" dirty="0">
                          <a:effectLst/>
                        </a:rPr>
                        <a:t>pickup latitude</a:t>
                      </a:r>
                      <a:endParaRPr lang="en-US" sz="1100" b="1" dirty="0">
                        <a:effectLst/>
                      </a:endParaRPr>
                    </a:p>
                  </a:txBody>
                  <a:tcPr marL="60268" marR="60268" marT="30134" marB="30134"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DCE5"/>
                    </a:solidFill>
                  </a:tcPr>
                </a:tc>
                <a:tc>
                  <a:txBody>
                    <a:bodyPr/>
                    <a:lstStyle/>
                    <a:p>
                      <a:pPr algn="l" fontAlgn="ctr"/>
                      <a:r>
                        <a:rPr lang="en-US" sz="1100" dirty="0">
                          <a:effectLst/>
                        </a:rPr>
                        <a:t>the latitude where the meter was engaged</a:t>
                      </a:r>
                      <a:endParaRPr lang="en-US" sz="1100" dirty="0">
                        <a:effectLst/>
                      </a:endParaRPr>
                    </a:p>
                  </a:txBody>
                  <a:tcPr marL="60268" marR="60268" marT="30134" marB="30134"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DCE5"/>
                    </a:solidFill>
                  </a:tcPr>
                </a:tc>
              </a:tr>
              <a:tr h="400744">
                <a:tc>
                  <a:txBody>
                    <a:bodyPr/>
                    <a:lstStyle/>
                    <a:p>
                      <a:pPr algn="l" fontAlgn="ctr"/>
                      <a:r>
                        <a:rPr lang="en-US" sz="1100" b="1" dirty="0">
                          <a:effectLst/>
                        </a:rPr>
                        <a:t>drop off longitude</a:t>
                      </a:r>
                      <a:endParaRPr lang="en-US" sz="1100" b="1" dirty="0">
                        <a:effectLst/>
                      </a:endParaRPr>
                    </a:p>
                  </a:txBody>
                  <a:tcPr marL="60268" marR="60268" marT="30134" marB="30134"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DCE5"/>
                    </a:solidFill>
                  </a:tcPr>
                </a:tc>
                <a:tc>
                  <a:txBody>
                    <a:bodyPr/>
                    <a:lstStyle/>
                    <a:p>
                      <a:pPr algn="l" fontAlgn="ctr"/>
                      <a:r>
                        <a:rPr lang="en-US" sz="1100" dirty="0">
                          <a:effectLst/>
                        </a:rPr>
                        <a:t>the longitude where the meter was engaged</a:t>
                      </a:r>
                      <a:endParaRPr lang="en-US" sz="1100" dirty="0">
                        <a:effectLst/>
                      </a:endParaRPr>
                    </a:p>
                  </a:txBody>
                  <a:tcPr marL="60268" marR="60268" marT="30134" marB="30134"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DCE5"/>
                    </a:solidFill>
                  </a:tcPr>
                </a:tc>
              </a:tr>
              <a:tr h="400744">
                <a:tc>
                  <a:txBody>
                    <a:bodyPr/>
                    <a:lstStyle/>
                    <a:p>
                      <a:pPr algn="l" fontAlgn="ctr"/>
                      <a:r>
                        <a:rPr lang="en-US" sz="1100" b="1" dirty="0">
                          <a:effectLst/>
                        </a:rPr>
                        <a:t>drop off </a:t>
                      </a:r>
                      <a:endParaRPr lang="en-US" sz="1100" b="1" dirty="0">
                        <a:effectLst/>
                      </a:endParaRPr>
                    </a:p>
                    <a:p>
                      <a:pPr algn="l" fontAlgn="ctr"/>
                      <a:r>
                        <a:rPr lang="en-US" sz="1100" b="1" dirty="0">
                          <a:effectLst/>
                        </a:rPr>
                        <a:t>latitude</a:t>
                      </a:r>
                      <a:endParaRPr lang="en-US" sz="1100" b="1" dirty="0">
                        <a:effectLst/>
                      </a:endParaRPr>
                    </a:p>
                  </a:txBody>
                  <a:tcPr marL="60268" marR="60268" marT="30134" marB="30134"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DCE5"/>
                    </a:solidFill>
                  </a:tcPr>
                </a:tc>
                <a:tc>
                  <a:txBody>
                    <a:bodyPr/>
                    <a:lstStyle/>
                    <a:p>
                      <a:pPr algn="l" fontAlgn="ctr"/>
                      <a:r>
                        <a:rPr lang="en-US" sz="1100" dirty="0">
                          <a:effectLst/>
                        </a:rPr>
                        <a:t>the latitude where the meter was disengaged</a:t>
                      </a:r>
                      <a:endParaRPr lang="en-US" sz="1100" dirty="0">
                        <a:effectLst/>
                      </a:endParaRPr>
                    </a:p>
                  </a:txBody>
                  <a:tcPr marL="60268" marR="60268" marT="30134" marB="30134"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DCE5"/>
                    </a:solidFill>
                  </a:tcPr>
                </a:tc>
              </a:tr>
              <a:tr h="740429">
                <a:tc>
                  <a:txBody>
                    <a:bodyPr/>
                    <a:lstStyle/>
                    <a:p>
                      <a:pPr algn="l" fontAlgn="ctr"/>
                      <a:r>
                        <a:rPr lang="en-US" sz="1100" b="1" dirty="0">
                          <a:effectLst/>
                        </a:rPr>
                        <a:t>store and </a:t>
                      </a:r>
                      <a:endParaRPr lang="en-US" sz="1100" b="1" dirty="0">
                        <a:effectLst/>
                      </a:endParaRPr>
                    </a:p>
                    <a:p>
                      <a:pPr algn="l" fontAlgn="ctr"/>
                      <a:r>
                        <a:rPr lang="en-US" sz="1100" b="1" dirty="0" err="1">
                          <a:effectLst/>
                        </a:rPr>
                        <a:t>fwd</a:t>
                      </a:r>
                      <a:r>
                        <a:rPr lang="en-US" sz="1100" b="1" dirty="0">
                          <a:effectLst/>
                        </a:rPr>
                        <a:t> flag</a:t>
                      </a:r>
                      <a:endParaRPr lang="en-US" sz="1100" b="1" dirty="0">
                        <a:effectLst/>
                      </a:endParaRPr>
                    </a:p>
                  </a:txBody>
                  <a:tcPr marL="60268" marR="60268" marT="30134" marB="30134"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DCE5"/>
                    </a:solidFill>
                  </a:tcPr>
                </a:tc>
                <a:tc>
                  <a:txBody>
                    <a:bodyPr/>
                    <a:lstStyle/>
                    <a:p>
                      <a:pPr algn="l" fontAlgn="ctr"/>
                      <a:r>
                        <a:rPr lang="en-US" sz="1100" dirty="0">
                          <a:effectLst/>
                        </a:rPr>
                        <a:t>This flag indicates whether the trip record was held in vehicle memory before sending to the vendor because the vehicle did not have a connection to the server - Y=store and forward; N=not a store and forward trip</a:t>
                      </a:r>
                      <a:endParaRPr lang="en-US" sz="1100" dirty="0">
                        <a:effectLst/>
                      </a:endParaRPr>
                    </a:p>
                  </a:txBody>
                  <a:tcPr marL="60268" marR="60268" marT="30134" marB="30134"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DCE5"/>
                    </a:solidFill>
                  </a:tcPr>
                </a:tc>
              </a:tr>
              <a:tr h="230902">
                <a:tc>
                  <a:txBody>
                    <a:bodyPr/>
                    <a:lstStyle/>
                    <a:p>
                      <a:pPr algn="l" fontAlgn="ctr"/>
                      <a:r>
                        <a:rPr lang="en-US" sz="1100" b="1" dirty="0">
                          <a:effectLst/>
                        </a:rPr>
                        <a:t>trip duration</a:t>
                      </a:r>
                      <a:endParaRPr lang="en-US" sz="1100" b="1" dirty="0">
                        <a:effectLst/>
                      </a:endParaRPr>
                    </a:p>
                  </a:txBody>
                  <a:tcPr marL="60268" marR="60268" marT="30134" marB="30134"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DCE5"/>
                    </a:solidFill>
                  </a:tcPr>
                </a:tc>
                <a:tc>
                  <a:txBody>
                    <a:bodyPr/>
                    <a:lstStyle/>
                    <a:p>
                      <a:pPr algn="l" fontAlgn="ctr"/>
                      <a:r>
                        <a:rPr lang="en-US" sz="1100" dirty="0">
                          <a:effectLst/>
                        </a:rPr>
                        <a:t>duration of the trip in seconds</a:t>
                      </a:r>
                      <a:endParaRPr lang="en-US" sz="1100" dirty="0">
                        <a:effectLst/>
                      </a:endParaRPr>
                    </a:p>
                  </a:txBody>
                  <a:tcPr marL="60268" marR="60268" marT="30134" marB="30134"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DCE5"/>
                    </a:solidFill>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a:off x="2469072" y="812626"/>
            <a:ext cx="9028383" cy="3264074"/>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t"/>
          <a:lstStyle/>
          <a:p>
            <a:pPr marL="342900" indent="-342900">
              <a:buFont typeface="Wingdings" panose="05000000000000000000" pitchFamily="2" charset="2"/>
              <a:buChar char="p"/>
            </a:pPr>
            <a:r>
              <a:rPr lang="en-US" altLang="zh-CN" sz="1600" b="1" dirty="0">
                <a:solidFill>
                  <a:schemeClr val="tx1"/>
                </a:solidFill>
              </a:rPr>
              <a:t>Taxi Trip Data </a:t>
            </a:r>
            <a:r>
              <a:rPr lang="en-US" altLang="zh-CN" sz="1600" dirty="0">
                <a:solidFill>
                  <a:schemeClr val="tx1"/>
                </a:solidFill>
              </a:rPr>
              <a:t>(1458644 records)</a:t>
            </a:r>
            <a:endParaRPr lang="en-US" altLang="zh-CN" sz="1600" dirty="0">
              <a:solidFill>
                <a:schemeClr val="tx1"/>
              </a:solidFill>
            </a:endParaRPr>
          </a:p>
          <a:p>
            <a:r>
              <a:rPr lang="en-US" altLang="zh-CN" sz="1600" b="1" dirty="0">
                <a:solidFill>
                  <a:schemeClr val="tx1"/>
                </a:solidFill>
              </a:rPr>
              <a:t>     Transfer data type </a:t>
            </a:r>
            <a:r>
              <a:rPr lang="en-US" altLang="zh-CN" sz="1600" dirty="0">
                <a:solidFill>
                  <a:schemeClr val="tx1"/>
                </a:solidFill>
              </a:rPr>
              <a:t>– Convert from character to numeric, timestamp, </a:t>
            </a:r>
            <a:r>
              <a:rPr lang="en-US" altLang="zh-CN" sz="1600" dirty="0" err="1">
                <a:solidFill>
                  <a:schemeClr val="tx1"/>
                </a:solidFill>
              </a:rPr>
              <a:t>factor,etc</a:t>
            </a:r>
            <a:r>
              <a:rPr lang="en-US" altLang="zh-CN" sz="1600" dirty="0">
                <a:solidFill>
                  <a:schemeClr val="tx1"/>
                </a:solidFill>
              </a:rPr>
              <a:t>.</a:t>
            </a:r>
            <a:endParaRPr lang="en-US" altLang="zh-CN" sz="1600" dirty="0">
              <a:solidFill>
                <a:schemeClr val="tx1"/>
              </a:solidFill>
            </a:endParaRPr>
          </a:p>
          <a:p>
            <a:r>
              <a:rPr lang="zh-CN" altLang="en-US" sz="1600" dirty="0">
                <a:solidFill>
                  <a:schemeClr val="tx1"/>
                </a:solidFill>
              </a:rPr>
              <a:t>     </a:t>
            </a:r>
            <a:r>
              <a:rPr lang="en-US" altLang="zh-CN" sz="1600" b="1" dirty="0">
                <a:solidFill>
                  <a:schemeClr val="tx1"/>
                </a:solidFill>
              </a:rPr>
              <a:t>Parsing features </a:t>
            </a:r>
            <a:r>
              <a:rPr lang="en-US" altLang="zh-CN" sz="1600" dirty="0">
                <a:solidFill>
                  <a:schemeClr val="tx1"/>
                </a:solidFill>
              </a:rPr>
              <a:t>-- Calculate distance, </a:t>
            </a:r>
            <a:r>
              <a:rPr lang="en-US" altLang="zh-CN" sz="1600" dirty="0" err="1">
                <a:solidFill>
                  <a:schemeClr val="tx1"/>
                </a:solidFill>
              </a:rPr>
              <a:t>week,hour</a:t>
            </a:r>
            <a:r>
              <a:rPr lang="en-US" altLang="zh-CN" sz="1600" dirty="0">
                <a:solidFill>
                  <a:schemeClr val="tx1"/>
                </a:solidFill>
              </a:rPr>
              <a:t>, week day, weekend, trip duration,</a:t>
            </a:r>
            <a:endParaRPr lang="en-US" altLang="zh-CN" sz="1600" dirty="0">
              <a:solidFill>
                <a:schemeClr val="tx1"/>
              </a:solidFill>
            </a:endParaRPr>
          </a:p>
          <a:p>
            <a:r>
              <a:rPr lang="en-US" altLang="zh-CN" sz="1600" dirty="0">
                <a:solidFill>
                  <a:schemeClr val="tx1"/>
                </a:solidFill>
              </a:rPr>
              <a:t>     </a:t>
            </a:r>
            <a:r>
              <a:rPr lang="en-US" altLang="zh-CN" sz="1600" b="1" dirty="0">
                <a:solidFill>
                  <a:schemeClr val="tx1"/>
                </a:solidFill>
              </a:rPr>
              <a:t>Cleaning outliers </a:t>
            </a:r>
            <a:r>
              <a:rPr lang="en-US" altLang="zh-CN" sz="1600" dirty="0">
                <a:solidFill>
                  <a:schemeClr val="tx1"/>
                </a:solidFill>
              </a:rPr>
              <a:t>--- Remove impossible  trip, strange</a:t>
            </a:r>
            <a:endParaRPr lang="en-US" altLang="zh-CN" sz="1600" dirty="0">
              <a:solidFill>
                <a:schemeClr val="tx1"/>
              </a:solidFill>
            </a:endParaRPr>
          </a:p>
          <a:p>
            <a:r>
              <a:rPr lang="en-US" altLang="zh-CN" sz="1600" b="1" dirty="0">
                <a:solidFill>
                  <a:schemeClr val="tx1"/>
                </a:solidFill>
              </a:rPr>
              <a:t>     Create subset sample for smooth modeling.</a:t>
            </a:r>
            <a:endParaRPr lang="en-US" altLang="zh-CN" sz="1600" dirty="0">
              <a:solidFill>
                <a:schemeClr val="tx1"/>
              </a:solidFill>
            </a:endParaRPr>
          </a:p>
        </p:txBody>
      </p:sp>
      <p:sp>
        <p:nvSpPr>
          <p:cNvPr id="20" name="矩形 19"/>
          <p:cNvSpPr/>
          <p:nvPr/>
        </p:nvSpPr>
        <p:spPr>
          <a:xfrm>
            <a:off x="2469071" y="2935159"/>
            <a:ext cx="9028384" cy="353990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t"/>
          <a:lstStyle/>
          <a:p>
            <a:pPr marL="342900" indent="-342900">
              <a:buFont typeface="Wingdings" panose="05000000000000000000" pitchFamily="2" charset="2"/>
              <a:buChar char="p"/>
            </a:pPr>
            <a:r>
              <a:rPr lang="en-US" altLang="zh-CN" sz="1600" b="1" dirty="0">
                <a:solidFill>
                  <a:schemeClr val="tx1"/>
                </a:solidFill>
              </a:rPr>
              <a:t>Univariate Analysis </a:t>
            </a:r>
            <a:r>
              <a:rPr lang="en-US" altLang="zh-CN" sz="1600" dirty="0">
                <a:solidFill>
                  <a:schemeClr val="tx1"/>
                </a:solidFill>
              </a:rPr>
              <a:t>of each target variable.</a:t>
            </a:r>
            <a:endParaRPr lang="en-US" altLang="zh-CN" sz="1600" dirty="0">
              <a:solidFill>
                <a:schemeClr val="tx1"/>
              </a:solidFill>
            </a:endParaRPr>
          </a:p>
          <a:p>
            <a:pPr marL="342900" indent="-342900">
              <a:buFont typeface="Wingdings" panose="05000000000000000000" pitchFamily="2" charset="2"/>
              <a:buChar char="p"/>
            </a:pPr>
            <a:r>
              <a:rPr lang="en-US" altLang="zh-CN" sz="1600" b="1" dirty="0">
                <a:solidFill>
                  <a:schemeClr val="tx1"/>
                </a:solidFill>
              </a:rPr>
              <a:t>Bivariate Analysis </a:t>
            </a:r>
            <a:r>
              <a:rPr lang="en-US" altLang="zh-CN" sz="1600" dirty="0">
                <a:solidFill>
                  <a:schemeClr val="tx1"/>
                </a:solidFill>
              </a:rPr>
              <a:t>between trip duration and important features.</a:t>
            </a:r>
            <a:endParaRPr lang="en-US" altLang="zh-CN" sz="1600" dirty="0">
              <a:solidFill>
                <a:schemeClr val="tx1"/>
              </a:solidFill>
            </a:endParaRPr>
          </a:p>
          <a:p>
            <a:pPr marL="342900" indent="-342900">
              <a:buFont typeface="Wingdings" panose="05000000000000000000" pitchFamily="2" charset="2"/>
              <a:buChar char="p"/>
            </a:pPr>
            <a:r>
              <a:rPr lang="en-US" altLang="zh-CN" sz="1600" b="1" dirty="0">
                <a:solidFill>
                  <a:schemeClr val="tx1"/>
                </a:solidFill>
              </a:rPr>
              <a:t>Correlation Analysis: build a correlation matrix </a:t>
            </a:r>
            <a:r>
              <a:rPr lang="en-US" altLang="zh-CN" sz="1600" dirty="0">
                <a:solidFill>
                  <a:schemeClr val="tx1"/>
                </a:solidFill>
              </a:rPr>
              <a:t>to compare the correlation pairing </a:t>
            </a:r>
            <a:endParaRPr lang="en-US" altLang="zh-CN" sz="1600" b="1" dirty="0">
              <a:solidFill>
                <a:schemeClr val="tx1"/>
              </a:solidFill>
            </a:endParaRPr>
          </a:p>
          <a:p>
            <a:pPr marL="285750" indent="-285750">
              <a:buFont typeface="Wingdings" panose="05000000000000000000" pitchFamily="2" charset="2"/>
              <a:buChar char="p"/>
            </a:pPr>
            <a:r>
              <a:rPr lang="en-US" altLang="zh-CN" sz="1600" b="1" dirty="0">
                <a:solidFill>
                  <a:schemeClr val="tx1"/>
                </a:solidFill>
              </a:rPr>
              <a:t>Visualized map of pick up &amp; drop off locations.</a:t>
            </a:r>
            <a:endParaRPr lang="en-US" altLang="zh-CN" sz="1600" b="1" dirty="0">
              <a:solidFill>
                <a:schemeClr val="tx1"/>
              </a:solidFill>
            </a:endParaRPr>
          </a:p>
          <a:p>
            <a:pPr marL="285750" indent="-285750">
              <a:buFont typeface="Wingdings" panose="05000000000000000000" pitchFamily="2" charset="2"/>
              <a:buChar char="p"/>
            </a:pPr>
            <a:endParaRPr lang="en-US" altLang="zh-CN" sz="1600" b="1" dirty="0">
              <a:solidFill>
                <a:schemeClr val="tx1"/>
              </a:solidFill>
            </a:endParaRPr>
          </a:p>
          <a:p>
            <a:pPr marL="285750" indent="-285750">
              <a:buFont typeface="Wingdings" panose="05000000000000000000" pitchFamily="2" charset="2"/>
              <a:buChar char="p"/>
            </a:pPr>
            <a:endParaRPr lang="en-US" altLang="zh-CN" sz="1600" b="1" dirty="0">
              <a:solidFill>
                <a:schemeClr val="tx1"/>
              </a:solidFill>
            </a:endParaRPr>
          </a:p>
        </p:txBody>
      </p:sp>
      <p:sp>
        <p:nvSpPr>
          <p:cNvPr id="3" name="矩形 2"/>
          <p:cNvSpPr/>
          <p:nvPr/>
        </p:nvSpPr>
        <p:spPr>
          <a:xfrm>
            <a:off x="11497456" y="0"/>
            <a:ext cx="353666" cy="719528"/>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 name="灯片编号占位符 5"/>
          <p:cNvSpPr>
            <a:spLocks noGrp="1"/>
          </p:cNvSpPr>
          <p:nvPr>
            <p:ph type="sldNum" sz="quarter" idx="12"/>
          </p:nvPr>
        </p:nvSpPr>
        <p:spPr>
          <a:xfrm>
            <a:off x="11370039" y="382940"/>
            <a:ext cx="701719" cy="307777"/>
          </a:xfrm>
          <a:noFill/>
        </p:spPr>
        <p:txBody>
          <a:bodyPr wrap="square" rtlCol="0">
            <a:spAutoFit/>
          </a:bodyPr>
          <a:lstStyle/>
          <a:p>
            <a:pPr algn="ctr"/>
            <a:fld id="{52EACAB8-BDC7-46D8-AED4-E3A5E447E221}" type="slidenum">
              <a:rPr lang="zh-CN" altLang="en-US" sz="1400">
                <a:solidFill>
                  <a:schemeClr val="bg1"/>
                </a:solidFill>
                <a:latin typeface="AXIS Std M" panose="020B0600000000000000" pitchFamily="34" charset="-128"/>
                <a:ea typeface="AXIS Std M" panose="020B0600000000000000" pitchFamily="34" charset="-128"/>
              </a:rPr>
            </a:fld>
            <a:endParaRPr lang="zh-CN" altLang="en-US" sz="1400" dirty="0">
              <a:solidFill>
                <a:schemeClr val="bg1"/>
              </a:solidFill>
              <a:latin typeface="AXIS Std M" panose="020B0600000000000000" pitchFamily="34" charset="-128"/>
              <a:ea typeface="AXIS Std M" panose="020B0600000000000000" pitchFamily="34" charset="-128"/>
            </a:endParaRPr>
          </a:p>
        </p:txBody>
      </p:sp>
      <p:sp>
        <p:nvSpPr>
          <p:cNvPr id="4" name="文本框 3"/>
          <p:cNvSpPr txBox="1"/>
          <p:nvPr/>
        </p:nvSpPr>
        <p:spPr>
          <a:xfrm>
            <a:off x="1" y="205876"/>
            <a:ext cx="2469070" cy="369332"/>
          </a:xfrm>
          <a:prstGeom prst="rect">
            <a:avLst/>
          </a:prstGeom>
          <a:solidFill>
            <a:schemeClr val="tx1"/>
          </a:solidFill>
        </p:spPr>
        <p:txBody>
          <a:bodyPr wrap="square" rtlCol="0">
            <a:spAutoFit/>
          </a:bodyPr>
          <a:lstStyle/>
          <a:p>
            <a:r>
              <a:rPr lang="en-US" altLang="zh-CN" b="1" dirty="0">
                <a:solidFill>
                  <a:schemeClr val="bg1"/>
                </a:solidFill>
                <a:latin typeface="Open Sans" panose="020B0606030504020204" pitchFamily="34" charset="0"/>
                <a:ea typeface="Open Sans" panose="020B0606030504020204" pitchFamily="34" charset="0"/>
                <a:cs typeface="Open Sans" panose="020B0606030504020204" pitchFamily="34" charset="0"/>
              </a:rPr>
              <a:t>Estimated process</a:t>
            </a:r>
            <a:endParaRPr lang="en-US" altLang="zh-CN"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16" name="组合 15"/>
          <p:cNvGrpSpPr/>
          <p:nvPr/>
        </p:nvGrpSpPr>
        <p:grpSpPr>
          <a:xfrm>
            <a:off x="577674" y="737029"/>
            <a:ext cx="10919781" cy="5738031"/>
            <a:chOff x="663939" y="1052758"/>
            <a:chExt cx="10706100" cy="5738031"/>
          </a:xfrm>
        </p:grpSpPr>
        <p:sp>
          <p:nvSpPr>
            <p:cNvPr id="7" name="标注: 下箭头 6"/>
            <p:cNvSpPr/>
            <p:nvPr/>
          </p:nvSpPr>
          <p:spPr>
            <a:xfrm>
              <a:off x="821961" y="1110938"/>
              <a:ext cx="1372599" cy="2044272"/>
            </a:xfrm>
            <a:prstGeom prst="downArrowCallout">
              <a:avLst>
                <a:gd name="adj1" fmla="val 21193"/>
                <a:gd name="adj2" fmla="val 18655"/>
                <a:gd name="adj3" fmla="val 18655"/>
                <a:gd name="adj4" fmla="val 78644"/>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Data Wrangling</a:t>
              </a:r>
              <a:endParaRPr lang="zh-CN" altLang="en-US" dirty="0"/>
            </a:p>
          </p:txBody>
        </p:sp>
        <p:sp>
          <p:nvSpPr>
            <p:cNvPr id="8" name="标注: 下箭头 7"/>
            <p:cNvSpPr/>
            <p:nvPr/>
          </p:nvSpPr>
          <p:spPr>
            <a:xfrm>
              <a:off x="821961" y="3238188"/>
              <a:ext cx="1372599" cy="1185238"/>
            </a:xfrm>
            <a:prstGeom prst="downArrowCallout">
              <a:avLst>
                <a:gd name="adj1" fmla="val 17426"/>
                <a:gd name="adj2" fmla="val 25000"/>
                <a:gd name="adj3" fmla="val 19698"/>
                <a:gd name="adj4" fmla="val 7103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Exploratory </a:t>
              </a:r>
              <a:endParaRPr lang="en-US" altLang="zh-CN" dirty="0"/>
            </a:p>
            <a:p>
              <a:pPr algn="ctr"/>
              <a:r>
                <a:rPr lang="en-US" altLang="zh-CN" dirty="0"/>
                <a:t>Analysis</a:t>
              </a:r>
              <a:endParaRPr lang="zh-CN" altLang="en-US" dirty="0"/>
            </a:p>
          </p:txBody>
        </p:sp>
        <p:sp>
          <p:nvSpPr>
            <p:cNvPr id="9" name="矩形 8"/>
            <p:cNvSpPr/>
            <p:nvPr/>
          </p:nvSpPr>
          <p:spPr>
            <a:xfrm>
              <a:off x="663939" y="1052758"/>
              <a:ext cx="10706100" cy="75597"/>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663939" y="3155210"/>
              <a:ext cx="10706100" cy="75597"/>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标注: 下箭头 10"/>
            <p:cNvSpPr/>
            <p:nvPr/>
          </p:nvSpPr>
          <p:spPr>
            <a:xfrm>
              <a:off x="821961" y="4463668"/>
              <a:ext cx="1372599" cy="924160"/>
            </a:xfrm>
            <a:prstGeom prst="downArrowCallout">
              <a:avLst>
                <a:gd name="adj1" fmla="val 19924"/>
                <a:gd name="adj2" fmla="val 18656"/>
                <a:gd name="adj3" fmla="val 17387"/>
                <a:gd name="adj4" fmla="val 7039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Model Building</a:t>
              </a:r>
              <a:endParaRPr lang="zh-CN" altLang="en-US" dirty="0"/>
            </a:p>
          </p:txBody>
        </p:sp>
        <p:sp>
          <p:nvSpPr>
            <p:cNvPr id="12" name="矩形 11"/>
            <p:cNvSpPr/>
            <p:nvPr/>
          </p:nvSpPr>
          <p:spPr>
            <a:xfrm>
              <a:off x="663939" y="4424810"/>
              <a:ext cx="10706100" cy="75597"/>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标注: 下箭头 12"/>
            <p:cNvSpPr/>
            <p:nvPr/>
          </p:nvSpPr>
          <p:spPr>
            <a:xfrm>
              <a:off x="821961" y="5419361"/>
              <a:ext cx="1372599" cy="1295831"/>
            </a:xfrm>
            <a:prstGeom prst="downArrowCallout">
              <a:avLst>
                <a:gd name="adj1" fmla="val 19924"/>
                <a:gd name="adj2" fmla="val 18656"/>
                <a:gd name="adj3" fmla="val 17387"/>
                <a:gd name="adj4" fmla="val 68593"/>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Model </a:t>
              </a:r>
              <a:endParaRPr lang="en-US" altLang="zh-CN" dirty="0"/>
            </a:p>
            <a:p>
              <a:pPr algn="ctr"/>
              <a:r>
                <a:rPr lang="en-US" altLang="zh-CN" dirty="0"/>
                <a:t>Selection</a:t>
              </a:r>
              <a:endParaRPr lang="zh-CN" altLang="en-US" dirty="0"/>
            </a:p>
          </p:txBody>
        </p:sp>
        <p:sp>
          <p:nvSpPr>
            <p:cNvPr id="14" name="矩形 13"/>
            <p:cNvSpPr/>
            <p:nvPr/>
          </p:nvSpPr>
          <p:spPr>
            <a:xfrm>
              <a:off x="663939" y="5343764"/>
              <a:ext cx="10706100" cy="75597"/>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663939" y="6715192"/>
              <a:ext cx="10706100" cy="75597"/>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矩形 16"/>
          <p:cNvSpPr/>
          <p:nvPr/>
        </p:nvSpPr>
        <p:spPr>
          <a:xfrm>
            <a:off x="735697" y="6475060"/>
            <a:ext cx="10548078" cy="38294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Conclusion – Both Spatially and Timely</a:t>
            </a:r>
            <a:endParaRPr lang="zh-CN" altLang="en-US" b="1" dirty="0">
              <a:solidFill>
                <a:schemeClr val="tx1"/>
              </a:solidFill>
            </a:endParaRPr>
          </a:p>
        </p:txBody>
      </p:sp>
      <p:sp>
        <p:nvSpPr>
          <p:cNvPr id="22" name="矩形 21"/>
          <p:cNvSpPr/>
          <p:nvPr/>
        </p:nvSpPr>
        <p:spPr>
          <a:xfrm>
            <a:off x="2469072" y="2136315"/>
            <a:ext cx="9028384" cy="61937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t"/>
          <a:lstStyle/>
          <a:p>
            <a:pPr marL="342900" indent="-342900">
              <a:buFont typeface="Wingdings" panose="05000000000000000000" pitchFamily="2" charset="2"/>
              <a:buChar char="p"/>
            </a:pPr>
            <a:r>
              <a:rPr lang="en-US" altLang="zh-CN" sz="1600" b="1" dirty="0">
                <a:solidFill>
                  <a:schemeClr val="tx1"/>
                </a:solidFill>
              </a:rPr>
              <a:t>Weather Data, Amenity Data, Census features.</a:t>
            </a:r>
            <a:endParaRPr lang="en-US" altLang="zh-CN" sz="1600" b="1" dirty="0">
              <a:solidFill>
                <a:schemeClr val="tx1"/>
              </a:solidFill>
            </a:endParaRPr>
          </a:p>
          <a:p>
            <a:pPr marL="342900" indent="-342900">
              <a:buFont typeface="Wingdings" panose="05000000000000000000" pitchFamily="2" charset="2"/>
              <a:buChar char="p"/>
            </a:pPr>
            <a:r>
              <a:rPr lang="en-US" altLang="zh-CN" sz="1600" b="1" dirty="0">
                <a:solidFill>
                  <a:schemeClr val="tx1"/>
                </a:solidFill>
              </a:rPr>
              <a:t>Create ride panel with overall features.</a:t>
            </a:r>
            <a:endParaRPr lang="en-US" altLang="zh-CN" sz="1600" b="1" dirty="0">
              <a:solidFill>
                <a:schemeClr val="tx1"/>
              </a:solidFill>
            </a:endParaRPr>
          </a:p>
        </p:txBody>
      </p:sp>
      <p:sp>
        <p:nvSpPr>
          <p:cNvPr id="23" name="文本框 22"/>
          <p:cNvSpPr txBox="1"/>
          <p:nvPr/>
        </p:nvSpPr>
        <p:spPr>
          <a:xfrm>
            <a:off x="2466820" y="4205171"/>
            <a:ext cx="8984079" cy="1076325"/>
          </a:xfrm>
          <a:prstGeom prst="rect">
            <a:avLst/>
          </a:prstGeom>
          <a:noFill/>
        </p:spPr>
        <p:txBody>
          <a:bodyPr wrap="square" rtlCol="0">
            <a:spAutoFit/>
          </a:bodyPr>
          <a:lstStyle/>
          <a:p>
            <a:pPr marL="342900" indent="-342900">
              <a:buFont typeface="Wingdings" panose="05000000000000000000" pitchFamily="2" charset="2"/>
              <a:buChar char="p"/>
            </a:pPr>
            <a:r>
              <a:rPr lang="en-US" altLang="zh-CN" sz="1600" b="1" dirty="0"/>
              <a:t>Building linear regression model to predict trip duration</a:t>
            </a:r>
            <a:endParaRPr lang="en-US" altLang="zh-CN" sz="1600" b="1" dirty="0"/>
          </a:p>
          <a:p>
            <a:pPr marL="342900" indent="-342900">
              <a:buFont typeface="Wingdings" panose="05000000000000000000" pitchFamily="2" charset="2"/>
              <a:buChar char="p"/>
            </a:pPr>
            <a:r>
              <a:rPr lang="en-US" altLang="zh-CN" sz="1600" b="1" dirty="0">
                <a:sym typeface="+mn-ea"/>
              </a:rPr>
              <a:t>Multiple linear regression model</a:t>
            </a:r>
            <a:endParaRPr lang="en-US" altLang="zh-CN" sz="1600" b="1" dirty="0"/>
          </a:p>
          <a:p>
            <a:pPr marL="342900" indent="-342900">
              <a:buFont typeface="Wingdings" panose="05000000000000000000" pitchFamily="2" charset="2"/>
              <a:buChar char="p"/>
            </a:pPr>
            <a:r>
              <a:rPr lang="en-US" altLang="zh-CN" sz="1600" b="1" dirty="0"/>
              <a:t>Building Random Forest model to predict trip duration</a:t>
            </a:r>
            <a:endParaRPr lang="en-US" altLang="zh-CN" sz="1600" b="1" dirty="0"/>
          </a:p>
          <a:p>
            <a:pPr marL="342900" indent="-342900">
              <a:buFont typeface="Wingdings" panose="05000000000000000000" pitchFamily="2" charset="2"/>
              <a:buChar char="p"/>
            </a:pPr>
            <a:endParaRPr lang="en-US" altLang="zh-CN" sz="1600" b="1" dirty="0"/>
          </a:p>
        </p:txBody>
      </p:sp>
      <p:sp>
        <p:nvSpPr>
          <p:cNvPr id="24" name="文本框 23"/>
          <p:cNvSpPr txBox="1"/>
          <p:nvPr/>
        </p:nvSpPr>
        <p:spPr>
          <a:xfrm>
            <a:off x="2466820" y="5110083"/>
            <a:ext cx="9147506" cy="1600438"/>
          </a:xfrm>
          <a:prstGeom prst="rect">
            <a:avLst/>
          </a:prstGeom>
          <a:noFill/>
        </p:spPr>
        <p:txBody>
          <a:bodyPr wrap="square" rtlCol="0">
            <a:spAutoFit/>
          </a:bodyPr>
          <a:lstStyle/>
          <a:p>
            <a:pPr marL="342900" indent="-342900">
              <a:buFont typeface="Wingdings" panose="05000000000000000000" pitchFamily="2" charset="2"/>
              <a:buChar char="p"/>
            </a:pPr>
            <a:r>
              <a:rPr lang="en-US" altLang="zh-CN" sz="1600" b="1" dirty="0"/>
              <a:t>Compare MAE and Root Mean Squared Logarithmic Error. Validate the test by time and space.  </a:t>
            </a:r>
            <a:endParaRPr lang="en-US" altLang="zh-CN" sz="1600" b="1" dirty="0"/>
          </a:p>
          <a:p>
            <a:pPr marL="342900" indent="-342900">
              <a:buFont typeface="Wingdings" panose="05000000000000000000" pitchFamily="2" charset="2"/>
              <a:buChar char="p"/>
            </a:pPr>
            <a:r>
              <a:rPr lang="en-US" altLang="zh-CN" sz="1600" b="1" dirty="0"/>
              <a:t>For ride demand prediction, predict the count of taxi trip in time of a day, and compare with the existing test data.</a:t>
            </a:r>
            <a:endParaRPr lang="en-US" altLang="zh-CN" sz="1600" b="1" dirty="0"/>
          </a:p>
          <a:p>
            <a:pPr marL="342900" indent="-342900">
              <a:buFont typeface="Wingdings" panose="05000000000000000000" pitchFamily="2" charset="2"/>
              <a:buChar char="p"/>
            </a:pPr>
            <a:r>
              <a:rPr lang="en-US" altLang="zh-CN" sz="1600" b="1" dirty="0"/>
              <a:t>For trip duration prediction, predict time consumption of the trip and compare with the existing value.</a:t>
            </a:r>
            <a:endParaRPr lang="en-US" altLang="zh-CN" sz="1600" b="1" dirty="0"/>
          </a:p>
          <a:p>
            <a:pPr marL="342900" indent="-342900">
              <a:buFont typeface="Wingdings" panose="05000000000000000000" pitchFamily="2" charset="2"/>
              <a:buChar char="p"/>
            </a:pPr>
            <a:endParaRPr lang="zh-CN" altLang="en-US" sz="1600" b="1"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2469071" y="2935159"/>
            <a:ext cx="9028384" cy="3539901"/>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t"/>
          <a:lstStyle/>
          <a:p>
            <a:pPr marL="342900" indent="-342900">
              <a:buFont typeface="Wingdings" panose="05000000000000000000" pitchFamily="2" charset="2"/>
              <a:buChar char="ü"/>
            </a:pPr>
            <a:r>
              <a:rPr lang="en-US" altLang="zh-CN" sz="1600" b="1" dirty="0">
                <a:solidFill>
                  <a:schemeClr val="tx1"/>
                </a:solidFill>
              </a:rPr>
              <a:t>Univariate Analysis </a:t>
            </a:r>
            <a:r>
              <a:rPr lang="en-US" altLang="zh-CN" sz="1600" dirty="0">
                <a:solidFill>
                  <a:schemeClr val="tx1"/>
                </a:solidFill>
              </a:rPr>
              <a:t>of each target variable.</a:t>
            </a:r>
            <a:endParaRPr lang="en-US" altLang="zh-CN" sz="1600" dirty="0">
              <a:solidFill>
                <a:schemeClr val="tx1"/>
              </a:solidFill>
            </a:endParaRPr>
          </a:p>
          <a:p>
            <a:pPr marL="342900" indent="-342900">
              <a:buFont typeface="Wingdings" panose="05000000000000000000" pitchFamily="2" charset="2"/>
              <a:buChar char="p"/>
            </a:pPr>
            <a:r>
              <a:rPr lang="en-US" altLang="zh-CN" sz="1600" b="1" dirty="0">
                <a:solidFill>
                  <a:schemeClr val="tx2">
                    <a:lumMod val="60000"/>
                    <a:lumOff val="40000"/>
                  </a:schemeClr>
                </a:solidFill>
              </a:rPr>
              <a:t>Bivariate Analysis </a:t>
            </a:r>
            <a:r>
              <a:rPr lang="en-US" altLang="zh-CN" sz="1600" dirty="0">
                <a:solidFill>
                  <a:schemeClr val="tx2">
                    <a:lumMod val="60000"/>
                    <a:lumOff val="40000"/>
                  </a:schemeClr>
                </a:solidFill>
              </a:rPr>
              <a:t>between trip duration and important features.</a:t>
            </a:r>
            <a:endParaRPr lang="en-US" altLang="zh-CN" sz="1600" dirty="0">
              <a:solidFill>
                <a:schemeClr val="tx2">
                  <a:lumMod val="60000"/>
                  <a:lumOff val="40000"/>
                </a:schemeClr>
              </a:solidFill>
            </a:endParaRPr>
          </a:p>
          <a:p>
            <a:pPr marL="342900" indent="-342900">
              <a:buFont typeface="Wingdings" panose="05000000000000000000" pitchFamily="2" charset="2"/>
              <a:buChar char="ü"/>
            </a:pPr>
            <a:r>
              <a:rPr lang="en-US" altLang="zh-CN" sz="1600" b="1" dirty="0">
                <a:solidFill>
                  <a:schemeClr val="tx1"/>
                </a:solidFill>
              </a:rPr>
              <a:t>Correlation Analysis: build a correlation matrix </a:t>
            </a:r>
            <a:r>
              <a:rPr lang="en-US" altLang="zh-CN" sz="1600" dirty="0">
                <a:solidFill>
                  <a:schemeClr val="tx1"/>
                </a:solidFill>
              </a:rPr>
              <a:t>to compare the correlation pairing </a:t>
            </a:r>
            <a:endParaRPr lang="en-US" altLang="zh-CN" sz="1600" dirty="0">
              <a:solidFill>
                <a:schemeClr val="tx1"/>
              </a:solidFill>
            </a:endParaRPr>
          </a:p>
          <a:p>
            <a:r>
              <a:rPr lang="en-US" altLang="zh-CN" sz="1600" dirty="0">
                <a:solidFill>
                  <a:schemeClr val="tx1"/>
                </a:solidFill>
              </a:rPr>
              <a:t>      each features.</a:t>
            </a:r>
            <a:endParaRPr lang="en-US" altLang="zh-CN" sz="1600" dirty="0">
              <a:solidFill>
                <a:schemeClr val="tx1"/>
              </a:solidFill>
            </a:endParaRPr>
          </a:p>
          <a:p>
            <a:pPr marL="285750" indent="-285750">
              <a:buFont typeface="Wingdings" panose="05000000000000000000" pitchFamily="2" charset="2"/>
              <a:buChar char="ü"/>
            </a:pPr>
            <a:r>
              <a:rPr lang="en-US" altLang="zh-CN" sz="1600" b="1" dirty="0">
                <a:solidFill>
                  <a:schemeClr val="tx1"/>
                </a:solidFill>
              </a:rPr>
              <a:t>Visualized map of pick up &amp; drop off locations.</a:t>
            </a:r>
            <a:endParaRPr lang="en-US" altLang="zh-CN" sz="1600" b="1" dirty="0">
              <a:solidFill>
                <a:schemeClr val="tx1"/>
              </a:solidFill>
            </a:endParaRPr>
          </a:p>
          <a:p>
            <a:r>
              <a:rPr lang="en-US" altLang="zh-CN" sz="1600" dirty="0">
                <a:solidFill>
                  <a:schemeClr val="tx1"/>
                </a:solidFill>
              </a:rPr>
              <a:t> </a:t>
            </a:r>
            <a:endParaRPr lang="en-US" altLang="zh-CN" sz="1600" dirty="0">
              <a:solidFill>
                <a:schemeClr val="tx1"/>
              </a:solidFill>
            </a:endParaRPr>
          </a:p>
        </p:txBody>
      </p:sp>
      <p:sp>
        <p:nvSpPr>
          <p:cNvPr id="3" name="矩形 2"/>
          <p:cNvSpPr/>
          <p:nvPr/>
        </p:nvSpPr>
        <p:spPr>
          <a:xfrm>
            <a:off x="11497456" y="0"/>
            <a:ext cx="353666" cy="719528"/>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 name="灯片编号占位符 5"/>
          <p:cNvSpPr>
            <a:spLocks noGrp="1"/>
          </p:cNvSpPr>
          <p:nvPr>
            <p:ph type="sldNum" sz="quarter" idx="12"/>
          </p:nvPr>
        </p:nvSpPr>
        <p:spPr>
          <a:xfrm>
            <a:off x="11370039" y="382940"/>
            <a:ext cx="701719" cy="307777"/>
          </a:xfrm>
          <a:noFill/>
        </p:spPr>
        <p:txBody>
          <a:bodyPr wrap="square" rtlCol="0">
            <a:spAutoFit/>
          </a:bodyPr>
          <a:lstStyle/>
          <a:p>
            <a:pPr algn="ctr"/>
            <a:fld id="{52EACAB8-BDC7-46D8-AED4-E3A5E447E221}" type="slidenum">
              <a:rPr lang="zh-CN" altLang="en-US" sz="1400">
                <a:solidFill>
                  <a:schemeClr val="bg1"/>
                </a:solidFill>
                <a:latin typeface="AXIS Std M" panose="020B0600000000000000" pitchFamily="34" charset="-128"/>
                <a:ea typeface="AXIS Std M" panose="020B0600000000000000" pitchFamily="34" charset="-128"/>
              </a:rPr>
            </a:fld>
            <a:endParaRPr lang="zh-CN" altLang="en-US" sz="1400" dirty="0">
              <a:solidFill>
                <a:schemeClr val="bg1"/>
              </a:solidFill>
              <a:latin typeface="AXIS Std M" panose="020B0600000000000000" pitchFamily="34" charset="-128"/>
              <a:ea typeface="AXIS Std M" panose="020B0600000000000000" pitchFamily="34" charset="-128"/>
            </a:endParaRPr>
          </a:p>
        </p:txBody>
      </p:sp>
      <p:sp>
        <p:nvSpPr>
          <p:cNvPr id="4" name="文本框 3"/>
          <p:cNvSpPr txBox="1"/>
          <p:nvPr/>
        </p:nvSpPr>
        <p:spPr>
          <a:xfrm>
            <a:off x="1" y="205876"/>
            <a:ext cx="2469070" cy="369332"/>
          </a:xfrm>
          <a:prstGeom prst="rect">
            <a:avLst/>
          </a:prstGeom>
          <a:solidFill>
            <a:schemeClr val="tx1"/>
          </a:solidFill>
        </p:spPr>
        <p:txBody>
          <a:bodyPr wrap="square" rtlCol="0">
            <a:spAutoFit/>
          </a:bodyPr>
          <a:lstStyle/>
          <a:p>
            <a:r>
              <a:rPr lang="en-US" altLang="zh-CN" b="1" dirty="0">
                <a:solidFill>
                  <a:schemeClr val="bg1"/>
                </a:solidFill>
                <a:latin typeface="Open Sans" panose="020B0606030504020204" pitchFamily="34" charset="0"/>
                <a:ea typeface="Open Sans" panose="020B0606030504020204" pitchFamily="34" charset="0"/>
                <a:cs typeface="Open Sans" panose="020B0606030504020204" pitchFamily="34" charset="0"/>
              </a:rPr>
              <a:t>Current Progress</a:t>
            </a:r>
            <a:endParaRPr lang="en-US" altLang="zh-CN"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16" name="组合 15"/>
          <p:cNvGrpSpPr/>
          <p:nvPr/>
        </p:nvGrpSpPr>
        <p:grpSpPr>
          <a:xfrm>
            <a:off x="577674" y="737029"/>
            <a:ext cx="10919781" cy="5738031"/>
            <a:chOff x="663939" y="1052758"/>
            <a:chExt cx="10706100" cy="5738031"/>
          </a:xfrm>
        </p:grpSpPr>
        <p:sp>
          <p:nvSpPr>
            <p:cNvPr id="7" name="标注: 下箭头 6"/>
            <p:cNvSpPr/>
            <p:nvPr/>
          </p:nvSpPr>
          <p:spPr>
            <a:xfrm>
              <a:off x="821961" y="1110938"/>
              <a:ext cx="1372599" cy="2044272"/>
            </a:xfrm>
            <a:prstGeom prst="downArrowCallout">
              <a:avLst>
                <a:gd name="adj1" fmla="val 21193"/>
                <a:gd name="adj2" fmla="val 18655"/>
                <a:gd name="adj3" fmla="val 18655"/>
                <a:gd name="adj4" fmla="val 8175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Data Wrangling</a:t>
              </a:r>
              <a:endParaRPr lang="en-US" altLang="zh-CN" dirty="0"/>
            </a:p>
            <a:p>
              <a:pPr algn="ctr"/>
              <a:r>
                <a:rPr lang="en-US" altLang="zh-CN" dirty="0"/>
                <a:t>&amp;</a:t>
              </a:r>
              <a:endParaRPr lang="en-US" altLang="zh-CN" dirty="0"/>
            </a:p>
            <a:p>
              <a:pPr algn="ctr"/>
              <a:r>
                <a:rPr lang="en-US" altLang="zh-CN" dirty="0"/>
                <a:t>Feature </a:t>
              </a:r>
              <a:endParaRPr lang="en-US" altLang="zh-CN" dirty="0"/>
            </a:p>
            <a:p>
              <a:pPr algn="ctr"/>
              <a:r>
                <a:rPr lang="en-US" altLang="zh-CN" dirty="0"/>
                <a:t>Engineering</a:t>
              </a:r>
              <a:endParaRPr lang="zh-CN" altLang="en-US" dirty="0"/>
            </a:p>
          </p:txBody>
        </p:sp>
        <p:sp>
          <p:nvSpPr>
            <p:cNvPr id="8" name="标注: 下箭头 7"/>
            <p:cNvSpPr/>
            <p:nvPr/>
          </p:nvSpPr>
          <p:spPr>
            <a:xfrm>
              <a:off x="821961" y="3238188"/>
              <a:ext cx="1372599" cy="1303923"/>
            </a:xfrm>
            <a:prstGeom prst="downArrowCallout">
              <a:avLst>
                <a:gd name="adj1" fmla="val 25000"/>
                <a:gd name="adj2" fmla="val 25000"/>
                <a:gd name="adj3" fmla="val 19557"/>
                <a:gd name="adj4" fmla="val 71737"/>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Exploratory </a:t>
              </a:r>
              <a:endParaRPr lang="en-US" altLang="zh-CN" dirty="0"/>
            </a:p>
            <a:p>
              <a:pPr algn="ctr"/>
              <a:r>
                <a:rPr lang="en-US" altLang="zh-CN" dirty="0"/>
                <a:t>Analysis</a:t>
              </a:r>
              <a:endParaRPr lang="zh-CN" altLang="en-US" dirty="0"/>
            </a:p>
          </p:txBody>
        </p:sp>
        <p:sp>
          <p:nvSpPr>
            <p:cNvPr id="9" name="矩形 8"/>
            <p:cNvSpPr/>
            <p:nvPr/>
          </p:nvSpPr>
          <p:spPr>
            <a:xfrm>
              <a:off x="663939" y="1052758"/>
              <a:ext cx="10706100" cy="75597"/>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663939" y="3155210"/>
              <a:ext cx="10706100" cy="75597"/>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标注: 下箭头 10"/>
            <p:cNvSpPr/>
            <p:nvPr/>
          </p:nvSpPr>
          <p:spPr>
            <a:xfrm>
              <a:off x="821961" y="4589951"/>
              <a:ext cx="1372599" cy="787736"/>
            </a:xfrm>
            <a:prstGeom prst="downArrowCallout">
              <a:avLst>
                <a:gd name="adj1" fmla="val 19924"/>
                <a:gd name="adj2" fmla="val 18656"/>
                <a:gd name="adj3" fmla="val 17387"/>
                <a:gd name="adj4" fmla="val 78972"/>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Model Building</a:t>
              </a:r>
              <a:endParaRPr lang="zh-CN" altLang="en-US" dirty="0"/>
            </a:p>
          </p:txBody>
        </p:sp>
        <p:sp>
          <p:nvSpPr>
            <p:cNvPr id="12" name="矩形 11"/>
            <p:cNvSpPr/>
            <p:nvPr/>
          </p:nvSpPr>
          <p:spPr>
            <a:xfrm>
              <a:off x="663939" y="4542112"/>
              <a:ext cx="10706100" cy="75597"/>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标注: 下箭头 12"/>
            <p:cNvSpPr/>
            <p:nvPr/>
          </p:nvSpPr>
          <p:spPr>
            <a:xfrm>
              <a:off x="821961" y="5377687"/>
              <a:ext cx="1372599" cy="1337506"/>
            </a:xfrm>
            <a:prstGeom prst="downArrowCallout">
              <a:avLst>
                <a:gd name="adj1" fmla="val 19924"/>
                <a:gd name="adj2" fmla="val 18656"/>
                <a:gd name="adj3" fmla="val 17387"/>
                <a:gd name="adj4" fmla="val 71953"/>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Model </a:t>
              </a:r>
              <a:endParaRPr lang="en-US" altLang="zh-CN" dirty="0"/>
            </a:p>
            <a:p>
              <a:pPr algn="ctr"/>
              <a:r>
                <a:rPr lang="en-US" altLang="zh-CN" dirty="0"/>
                <a:t>Selection</a:t>
              </a:r>
              <a:endParaRPr lang="zh-CN" altLang="en-US" dirty="0"/>
            </a:p>
          </p:txBody>
        </p:sp>
        <p:sp>
          <p:nvSpPr>
            <p:cNvPr id="14" name="矩形 13"/>
            <p:cNvSpPr/>
            <p:nvPr/>
          </p:nvSpPr>
          <p:spPr>
            <a:xfrm>
              <a:off x="663939" y="5377688"/>
              <a:ext cx="10706100" cy="75597"/>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663939" y="6715192"/>
              <a:ext cx="10706100" cy="75597"/>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矩形 16"/>
          <p:cNvSpPr/>
          <p:nvPr/>
        </p:nvSpPr>
        <p:spPr>
          <a:xfrm>
            <a:off x="735697" y="6475060"/>
            <a:ext cx="10548078" cy="38294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Conclusion – Both Spatially and Timely</a:t>
            </a:r>
            <a:endParaRPr lang="zh-CN" altLang="en-US" b="1" dirty="0">
              <a:solidFill>
                <a:schemeClr val="tx1"/>
              </a:solidFill>
            </a:endParaRPr>
          </a:p>
        </p:txBody>
      </p:sp>
      <p:sp>
        <p:nvSpPr>
          <p:cNvPr id="18" name="矩形 17"/>
          <p:cNvSpPr/>
          <p:nvPr/>
        </p:nvSpPr>
        <p:spPr>
          <a:xfrm>
            <a:off x="2469072" y="812626"/>
            <a:ext cx="9028384" cy="1498774"/>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t"/>
          <a:lstStyle/>
          <a:p>
            <a:pPr marL="342900" indent="-342900">
              <a:buFont typeface="Wingdings" panose="05000000000000000000" pitchFamily="2" charset="2"/>
              <a:buChar char="ü"/>
            </a:pPr>
            <a:r>
              <a:rPr lang="en-US" altLang="zh-CN" sz="1600" b="1" dirty="0">
                <a:solidFill>
                  <a:schemeClr val="tx1"/>
                </a:solidFill>
              </a:rPr>
              <a:t>Taxi Trip Data </a:t>
            </a:r>
            <a:r>
              <a:rPr lang="en-US" altLang="zh-CN" sz="1600" dirty="0">
                <a:solidFill>
                  <a:schemeClr val="tx1"/>
                </a:solidFill>
              </a:rPr>
              <a:t>(1458644 records)</a:t>
            </a:r>
            <a:endParaRPr lang="en-US" altLang="zh-CN" sz="1600" dirty="0">
              <a:solidFill>
                <a:schemeClr val="tx1"/>
              </a:solidFill>
            </a:endParaRPr>
          </a:p>
          <a:p>
            <a:r>
              <a:rPr lang="en-US" altLang="zh-CN" sz="1600" b="1" dirty="0">
                <a:solidFill>
                  <a:schemeClr val="tx1"/>
                </a:solidFill>
              </a:rPr>
              <a:t>     </a:t>
            </a:r>
            <a:r>
              <a:rPr lang="en-US" altLang="zh-CN" sz="1600" dirty="0">
                <a:solidFill>
                  <a:schemeClr val="tx1"/>
                </a:solidFill>
              </a:rPr>
              <a:t>Transfer data type – Convert from character to numeric, timestamp, </a:t>
            </a:r>
            <a:r>
              <a:rPr lang="en-US" altLang="zh-CN" sz="1600" dirty="0" err="1">
                <a:solidFill>
                  <a:schemeClr val="tx1"/>
                </a:solidFill>
              </a:rPr>
              <a:t>factor,etc</a:t>
            </a:r>
            <a:r>
              <a:rPr lang="en-US" altLang="zh-CN" sz="1600" dirty="0">
                <a:solidFill>
                  <a:schemeClr val="tx1"/>
                </a:solidFill>
              </a:rPr>
              <a:t>.</a:t>
            </a:r>
            <a:endParaRPr lang="en-US" altLang="zh-CN" sz="1600" dirty="0">
              <a:solidFill>
                <a:schemeClr val="tx1"/>
              </a:solidFill>
            </a:endParaRPr>
          </a:p>
          <a:p>
            <a:r>
              <a:rPr lang="zh-CN" altLang="en-US" sz="1600" dirty="0">
                <a:solidFill>
                  <a:schemeClr val="tx1"/>
                </a:solidFill>
              </a:rPr>
              <a:t>     </a:t>
            </a:r>
            <a:r>
              <a:rPr lang="en-US" altLang="zh-CN" sz="1600" dirty="0">
                <a:solidFill>
                  <a:schemeClr val="tx1"/>
                </a:solidFill>
              </a:rPr>
              <a:t>Parsing features -- Calculate distance, </a:t>
            </a:r>
            <a:r>
              <a:rPr lang="en-US" altLang="zh-CN" sz="1600" dirty="0" err="1">
                <a:solidFill>
                  <a:schemeClr val="tx1"/>
                </a:solidFill>
              </a:rPr>
              <a:t>week,hour</a:t>
            </a:r>
            <a:r>
              <a:rPr lang="en-US" altLang="zh-CN" sz="1600" dirty="0">
                <a:solidFill>
                  <a:schemeClr val="tx1"/>
                </a:solidFill>
              </a:rPr>
              <a:t>, week day, weekend, trip duration,</a:t>
            </a:r>
            <a:endParaRPr lang="en-US" altLang="zh-CN" sz="1600" dirty="0">
              <a:solidFill>
                <a:schemeClr val="tx1"/>
              </a:solidFill>
            </a:endParaRPr>
          </a:p>
          <a:p>
            <a:r>
              <a:rPr lang="en-US" altLang="zh-CN" sz="1600" dirty="0">
                <a:solidFill>
                  <a:schemeClr val="tx1"/>
                </a:solidFill>
              </a:rPr>
              <a:t>     Cleaning outliers --- </a:t>
            </a:r>
            <a:r>
              <a:rPr lang="en-US" altLang="zh-CN" sz="1600" b="1" dirty="0">
                <a:solidFill>
                  <a:schemeClr val="tx1"/>
                </a:solidFill>
              </a:rPr>
              <a:t>Remove overall 3500 observations </a:t>
            </a:r>
            <a:endParaRPr lang="en-US" altLang="zh-CN" sz="1600" b="1" dirty="0">
              <a:solidFill>
                <a:schemeClr val="tx1"/>
              </a:solidFill>
            </a:endParaRPr>
          </a:p>
          <a:p>
            <a:r>
              <a:rPr lang="en-US" altLang="zh-CN" sz="1600" dirty="0">
                <a:solidFill>
                  <a:schemeClr val="tx1"/>
                </a:solidFill>
              </a:rPr>
              <a:t>     </a:t>
            </a:r>
            <a:r>
              <a:rPr lang="en-US" altLang="zh-CN" sz="1600" b="1" dirty="0">
                <a:solidFill>
                  <a:schemeClr val="tx1"/>
                </a:solidFill>
              </a:rPr>
              <a:t>Create subset sample of 100000 observations</a:t>
            </a:r>
            <a:endParaRPr lang="en-US" altLang="zh-CN" sz="1600" b="1" dirty="0">
              <a:solidFill>
                <a:schemeClr val="tx1"/>
              </a:solidFill>
            </a:endParaRPr>
          </a:p>
        </p:txBody>
      </p:sp>
      <p:sp>
        <p:nvSpPr>
          <p:cNvPr id="19" name="矩形 18"/>
          <p:cNvSpPr/>
          <p:nvPr/>
        </p:nvSpPr>
        <p:spPr>
          <a:xfrm>
            <a:off x="2469072" y="2212721"/>
            <a:ext cx="9028384" cy="619379"/>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t"/>
          <a:lstStyle/>
          <a:p>
            <a:pPr marL="342900" indent="-342900">
              <a:buFont typeface="Wingdings" panose="05000000000000000000" pitchFamily="2" charset="2"/>
              <a:buChar char="ü"/>
            </a:pPr>
            <a:r>
              <a:rPr lang="en-US" altLang="zh-CN" sz="1600" b="1" dirty="0">
                <a:solidFill>
                  <a:schemeClr val="tx1"/>
                </a:solidFill>
              </a:rPr>
              <a:t>Weather Data, </a:t>
            </a:r>
            <a:r>
              <a:rPr lang="en-US" altLang="zh-CN" sz="1600" b="1" dirty="0">
                <a:solidFill>
                  <a:schemeClr val="tx2">
                    <a:lumMod val="60000"/>
                    <a:lumOff val="40000"/>
                  </a:schemeClr>
                </a:solidFill>
              </a:rPr>
              <a:t>Amenity Data, </a:t>
            </a:r>
            <a:r>
              <a:rPr lang="en-US" altLang="zh-CN" sz="1600" b="1" dirty="0">
                <a:solidFill>
                  <a:schemeClr val="tx1"/>
                </a:solidFill>
              </a:rPr>
              <a:t>Census features.</a:t>
            </a:r>
            <a:endParaRPr lang="en-US" altLang="zh-CN" sz="1600" b="1" dirty="0">
              <a:solidFill>
                <a:schemeClr val="tx1"/>
              </a:solidFill>
            </a:endParaRPr>
          </a:p>
          <a:p>
            <a:pPr marL="342900" indent="-342900">
              <a:buFont typeface="Wingdings" panose="05000000000000000000" pitchFamily="2" charset="2"/>
              <a:buChar char="ü"/>
            </a:pPr>
            <a:r>
              <a:rPr lang="en-US" altLang="zh-CN" sz="1600" b="1" dirty="0">
                <a:solidFill>
                  <a:schemeClr val="tx1"/>
                </a:solidFill>
              </a:rPr>
              <a:t>Create ride panel with overall features.</a:t>
            </a:r>
            <a:endParaRPr lang="en-US" altLang="zh-CN" sz="1600" b="1" dirty="0">
              <a:solidFill>
                <a:schemeClr val="tx1"/>
              </a:solidFill>
            </a:endParaRPr>
          </a:p>
        </p:txBody>
      </p:sp>
      <p:sp>
        <p:nvSpPr>
          <p:cNvPr id="21" name="文本框 20"/>
          <p:cNvSpPr txBox="1"/>
          <p:nvPr/>
        </p:nvSpPr>
        <p:spPr>
          <a:xfrm>
            <a:off x="2469071" y="4274222"/>
            <a:ext cx="8984079" cy="861774"/>
          </a:xfrm>
          <a:prstGeom prst="rect">
            <a:avLst/>
          </a:prstGeom>
          <a:noFill/>
        </p:spPr>
        <p:txBody>
          <a:bodyPr wrap="square" rtlCol="0">
            <a:spAutoFit/>
          </a:bodyPr>
          <a:lstStyle/>
          <a:p>
            <a:pPr marL="342900" indent="-342900">
              <a:buFont typeface="Wingdings" panose="05000000000000000000" pitchFamily="2" charset="2"/>
              <a:buChar char="ü"/>
            </a:pPr>
            <a:r>
              <a:rPr lang="en-US" altLang="zh-CN" sz="1600" b="1" dirty="0"/>
              <a:t>Building linear regression model to predict trip duration</a:t>
            </a:r>
            <a:endParaRPr lang="en-US" altLang="zh-CN" sz="1600" b="1" dirty="0"/>
          </a:p>
          <a:p>
            <a:pPr marL="342900" indent="-342900">
              <a:buFont typeface="Wingdings" panose="05000000000000000000" pitchFamily="2" charset="2"/>
              <a:buChar char="p"/>
            </a:pPr>
            <a:r>
              <a:rPr lang="en-US" altLang="zh-CN" sz="1600" b="1" dirty="0"/>
              <a:t>Building Random Forest model to predict trip duration</a:t>
            </a:r>
            <a:endParaRPr lang="en-US" altLang="zh-CN" sz="1600" b="1" dirty="0"/>
          </a:p>
          <a:p>
            <a:pPr marL="342900" indent="-342900">
              <a:buFont typeface="Wingdings" panose="05000000000000000000" pitchFamily="2" charset="2"/>
              <a:buChar char="p"/>
            </a:pPr>
            <a:r>
              <a:rPr lang="en-US" altLang="zh-CN" sz="1600" b="1" dirty="0"/>
              <a:t>Building Poisson model to predict trip demand in time series</a:t>
            </a:r>
            <a:endParaRPr lang="zh-CN" altLang="en-US" sz="1600" b="1" dirty="0"/>
          </a:p>
        </p:txBody>
      </p:sp>
      <p:sp>
        <p:nvSpPr>
          <p:cNvPr id="22" name="文本框 21"/>
          <p:cNvSpPr txBox="1"/>
          <p:nvPr/>
        </p:nvSpPr>
        <p:spPr>
          <a:xfrm>
            <a:off x="2466820" y="5110083"/>
            <a:ext cx="9147506" cy="1600438"/>
          </a:xfrm>
          <a:prstGeom prst="rect">
            <a:avLst/>
          </a:prstGeom>
          <a:noFill/>
        </p:spPr>
        <p:txBody>
          <a:bodyPr wrap="square" rtlCol="0">
            <a:spAutoFit/>
          </a:bodyPr>
          <a:lstStyle/>
          <a:p>
            <a:pPr marL="342900" indent="-342900">
              <a:buFont typeface="Wingdings" panose="05000000000000000000" pitchFamily="2" charset="2"/>
              <a:buChar char="p"/>
            </a:pPr>
            <a:r>
              <a:rPr lang="en-US" altLang="zh-CN" sz="1600" b="1" dirty="0"/>
              <a:t>Compare MAE and Root Mean Squared Logarithmic Error. Validate the test by time and space.  </a:t>
            </a:r>
            <a:endParaRPr lang="en-US" altLang="zh-CN" sz="1600" b="1" dirty="0"/>
          </a:p>
          <a:p>
            <a:pPr marL="342900" indent="-342900">
              <a:buFont typeface="Wingdings" panose="05000000000000000000" pitchFamily="2" charset="2"/>
              <a:buChar char="p"/>
            </a:pPr>
            <a:r>
              <a:rPr lang="en-US" altLang="zh-CN" sz="1600" b="1" dirty="0"/>
              <a:t>For ride demand prediction, predict the count of taxi trip in time of a day, and compare with the existing test data.</a:t>
            </a:r>
            <a:endParaRPr lang="en-US" altLang="zh-CN" sz="1600" b="1" dirty="0"/>
          </a:p>
          <a:p>
            <a:pPr marL="342900" indent="-342900">
              <a:buFont typeface="Wingdings" panose="05000000000000000000" pitchFamily="2" charset="2"/>
              <a:buChar char="p"/>
            </a:pPr>
            <a:r>
              <a:rPr lang="en-US" altLang="zh-CN" sz="1600" b="1" dirty="0"/>
              <a:t>For trip duration prediction, predict time consumption of the trip and compare with the existing value.</a:t>
            </a:r>
            <a:endParaRPr lang="en-US" altLang="zh-CN" sz="1600" b="1" dirty="0"/>
          </a:p>
          <a:p>
            <a:pPr marL="342900" indent="-342900">
              <a:buFont typeface="Wingdings" panose="05000000000000000000" pitchFamily="2" charset="2"/>
              <a:buChar char="p"/>
            </a:pPr>
            <a:endParaRPr lang="zh-CN" altLang="en-US" sz="1600" b="1"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 y="205876"/>
            <a:ext cx="2469070" cy="369332"/>
          </a:xfrm>
          <a:prstGeom prst="rect">
            <a:avLst/>
          </a:prstGeom>
          <a:solidFill>
            <a:schemeClr val="tx1"/>
          </a:solidFill>
        </p:spPr>
        <p:txBody>
          <a:bodyPr wrap="square" rtlCol="0">
            <a:spAutoFit/>
          </a:bodyPr>
          <a:lstStyle/>
          <a:p>
            <a:r>
              <a:rPr lang="en-US" altLang="zh-CN" b="1" dirty="0">
                <a:solidFill>
                  <a:schemeClr val="bg1"/>
                </a:solidFill>
                <a:latin typeface="Open Sans" panose="020B0606030504020204" pitchFamily="34" charset="0"/>
                <a:ea typeface="Open Sans" panose="020B0606030504020204" pitchFamily="34" charset="0"/>
                <a:cs typeface="Open Sans" panose="020B0606030504020204" pitchFamily="34" charset="0"/>
              </a:rPr>
              <a:t>Current Progress</a:t>
            </a:r>
            <a:endParaRPr lang="en-US" altLang="zh-CN"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4" name="矩形 3"/>
          <p:cNvSpPr/>
          <p:nvPr/>
        </p:nvSpPr>
        <p:spPr>
          <a:xfrm>
            <a:off x="2469071" y="5845402"/>
            <a:ext cx="6490017" cy="38294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Summary of Cleaned taxi trip dataset</a:t>
            </a:r>
            <a:endParaRPr lang="en-US" altLang="zh-CN" b="1" dirty="0">
              <a:solidFill>
                <a:schemeClr val="tx1"/>
              </a:solidFill>
            </a:endParaRPr>
          </a:p>
        </p:txBody>
      </p:sp>
      <p:grpSp>
        <p:nvGrpSpPr>
          <p:cNvPr id="9" name="组合 8"/>
          <p:cNvGrpSpPr/>
          <p:nvPr/>
        </p:nvGrpSpPr>
        <p:grpSpPr>
          <a:xfrm>
            <a:off x="-1" y="1521082"/>
            <a:ext cx="12192001" cy="3815835"/>
            <a:chOff x="-1" y="821128"/>
            <a:chExt cx="13566973" cy="4246172"/>
          </a:xfrm>
        </p:grpSpPr>
        <p:pic>
          <p:nvPicPr>
            <p:cNvPr id="2" name="图片 1"/>
            <p:cNvPicPr>
              <a:picLocks noChangeAspect="1"/>
            </p:cNvPicPr>
            <p:nvPr/>
          </p:nvPicPr>
          <p:blipFill>
            <a:blip r:embed="rId1"/>
            <a:stretch>
              <a:fillRect/>
            </a:stretch>
          </p:blipFill>
          <p:spPr>
            <a:xfrm>
              <a:off x="-1" y="821128"/>
              <a:ext cx="7076955" cy="4246172"/>
            </a:xfrm>
            <a:prstGeom prst="rect">
              <a:avLst/>
            </a:prstGeom>
          </p:spPr>
        </p:pic>
        <p:pic>
          <p:nvPicPr>
            <p:cNvPr id="8" name="图片 7"/>
            <p:cNvPicPr>
              <a:picLocks noChangeAspect="1"/>
            </p:cNvPicPr>
            <p:nvPr/>
          </p:nvPicPr>
          <p:blipFill rotWithShape="1">
            <a:blip r:embed="rId2"/>
            <a:srcRect t="3562"/>
            <a:stretch>
              <a:fillRect/>
            </a:stretch>
          </p:blipFill>
          <p:spPr>
            <a:xfrm>
              <a:off x="7076954" y="821128"/>
              <a:ext cx="6490018" cy="4246172"/>
            </a:xfrm>
            <a:prstGeom prst="rect">
              <a:avLst/>
            </a:prstGeom>
          </p:spPr>
        </p:pic>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180149" y="1085523"/>
            <a:ext cx="11831701" cy="4686954"/>
          </a:xfrm>
          <a:prstGeom prst="rect">
            <a:avLst/>
          </a:prstGeom>
        </p:spPr>
      </p:pic>
      <p:sp>
        <p:nvSpPr>
          <p:cNvPr id="3" name="文本框 2"/>
          <p:cNvSpPr txBox="1"/>
          <p:nvPr/>
        </p:nvSpPr>
        <p:spPr>
          <a:xfrm>
            <a:off x="1" y="205876"/>
            <a:ext cx="2469070" cy="369332"/>
          </a:xfrm>
          <a:prstGeom prst="rect">
            <a:avLst/>
          </a:prstGeom>
          <a:solidFill>
            <a:schemeClr val="tx1"/>
          </a:solidFill>
        </p:spPr>
        <p:txBody>
          <a:bodyPr wrap="square" rtlCol="0">
            <a:spAutoFit/>
          </a:bodyPr>
          <a:lstStyle/>
          <a:p>
            <a:r>
              <a:rPr lang="en-US" altLang="zh-CN" b="1" dirty="0">
                <a:solidFill>
                  <a:schemeClr val="bg1"/>
                </a:solidFill>
                <a:latin typeface="Open Sans" panose="020B0606030504020204" pitchFamily="34" charset="0"/>
                <a:ea typeface="Open Sans" panose="020B0606030504020204" pitchFamily="34" charset="0"/>
                <a:cs typeface="Open Sans" panose="020B0606030504020204" pitchFamily="34" charset="0"/>
              </a:rPr>
              <a:t>Current Progress</a:t>
            </a:r>
            <a:endParaRPr lang="en-US" altLang="zh-CN"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4" name="矩形 3"/>
          <p:cNvSpPr/>
          <p:nvPr/>
        </p:nvSpPr>
        <p:spPr>
          <a:xfrm>
            <a:off x="2469071" y="5845402"/>
            <a:ext cx="6490017" cy="38294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rPr>
              <a:t>Current ride panel with overall features.</a:t>
            </a:r>
            <a:endParaRPr lang="en-US" altLang="zh-CN" b="1" dirty="0">
              <a:solidFill>
                <a:schemeClr val="tx1"/>
              </a:solidFill>
            </a:endParaRPr>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85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sz="1600" dirty="0" smtClean="0">
            <a:latin typeface="Open Sans" panose="020B0606030504020204" pitchFamily="34" charset="0"/>
            <a:ea typeface="Open Sans" panose="020B0606030504020204" pitchFamily="34" charset="0"/>
            <a:cs typeface="Open Sans" panose="020B0606030504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6874</Words>
  <Application>WPS Presentation</Application>
  <PresentationFormat>宽屏</PresentationFormat>
  <Paragraphs>280</Paragraphs>
  <Slides>12</Slides>
  <Notes>5</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12</vt:i4>
      </vt:variant>
    </vt:vector>
  </HeadingPairs>
  <TitlesOfParts>
    <vt:vector size="29" baseType="lpstr">
      <vt:lpstr>Arial</vt:lpstr>
      <vt:lpstr>宋体</vt:lpstr>
      <vt:lpstr>Wingdings</vt:lpstr>
      <vt:lpstr>Open Sans</vt:lpstr>
      <vt:lpstr>Segoe Print</vt:lpstr>
      <vt:lpstr>Arial Rounded MT Bold</vt:lpstr>
      <vt:lpstr>汉仪良品线简</vt:lpstr>
      <vt:lpstr>微软雅黑</vt:lpstr>
      <vt:lpstr>AXIS Std M</vt:lpstr>
      <vt:lpstr>Helvetica Neue</vt:lpstr>
      <vt:lpstr>Arial Black</vt:lpstr>
      <vt:lpstr>volkhov</vt:lpstr>
      <vt:lpstr>MS UI Gothic</vt:lpstr>
      <vt:lpstr>等线</vt:lpstr>
      <vt:lpstr>Arial Unicode MS</vt:lpstr>
      <vt:lpstr>等线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dell</dc:creator>
  <cp:lastModifiedBy>yaoye</cp:lastModifiedBy>
  <cp:revision>456</cp:revision>
  <dcterms:created xsi:type="dcterms:W3CDTF">2016-07-16T14:51:00Z</dcterms:created>
  <dcterms:modified xsi:type="dcterms:W3CDTF">2022-03-18T13:53:57Z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FE1F895B4AEB4AFC879A78CD5D94F531</vt:lpwstr>
  </property>
  <property fmtid="{D5CDD505-2E9C-101B-9397-08002B2CF9AE}" pid="3" name="KSOProductBuildVer">
    <vt:lpwstr>1033-11.2.0.11029</vt:lpwstr>
  </property>
</Properties>
</file>

<file path=docProps/thumbnail.jpeg>
</file>